
<file path=[Content_Types].xml><?xml version="1.0" encoding="utf-8"?>
<Types xmlns="http://schemas.openxmlformats.org/package/2006/content-types">
  <Default Extension="xml" ContentType="application/xml"/>
  <Default Extension="wav" ContentType="audio/wav"/>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9"/>
  </p:notesMasterIdLst>
  <p:handoutMasterIdLst>
    <p:handoutMasterId r:id="rId30"/>
  </p:handoutMasterIdLst>
  <p:sldIdLst>
    <p:sldId id="1095" r:id="rId2"/>
    <p:sldId id="1147" r:id="rId3"/>
    <p:sldId id="1272" r:id="rId4"/>
    <p:sldId id="1273" r:id="rId5"/>
    <p:sldId id="1274" r:id="rId6"/>
    <p:sldId id="1276" r:id="rId7"/>
    <p:sldId id="1275" r:id="rId8"/>
    <p:sldId id="1271" r:id="rId9"/>
    <p:sldId id="1281" r:id="rId10"/>
    <p:sldId id="1282" r:id="rId11"/>
    <p:sldId id="1278" r:id="rId12"/>
    <p:sldId id="1277" r:id="rId13"/>
    <p:sldId id="1279" r:id="rId14"/>
    <p:sldId id="1202" r:id="rId15"/>
    <p:sldId id="1203" r:id="rId16"/>
    <p:sldId id="1284" r:id="rId17"/>
    <p:sldId id="1285" r:id="rId18"/>
    <p:sldId id="1286" r:id="rId19"/>
    <p:sldId id="1287" r:id="rId20"/>
    <p:sldId id="1288" r:id="rId21"/>
    <p:sldId id="1289" r:id="rId22"/>
    <p:sldId id="1290" r:id="rId23"/>
    <p:sldId id="1196" r:id="rId24"/>
    <p:sldId id="1292" r:id="rId25"/>
    <p:sldId id="1293" r:id="rId26"/>
    <p:sldId id="1291" r:id="rId27"/>
    <p:sldId id="1207" r:id="rId28"/>
  </p:sldIdLst>
  <p:sldSz cx="9144000" cy="6858000" type="screen4x3"/>
  <p:notesSz cx="9866313" cy="6735763"/>
  <p:kinsoku lang="ja-JP" invalStChars="!%),.:;?]}｡｣､･ﾞﾟ、。，．・：；？！゛゜ヽヾゝゞ々’”）〕］｝〉》」』】°′″℃￠％‰" invalEndChars="$([\{｢‘“（〔［｛〈《「『【￥＄￡"/>
  <p:defaultTextStyle>
    <a:defPPr>
      <a:defRPr lang="ja-JP"/>
    </a:defPPr>
    <a:lvl1pPr algn="ctr"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ctr"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ctr"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ctr"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ctr"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16BC"/>
    <a:srgbClr val="33CC33"/>
    <a:srgbClr val="FF0000"/>
    <a:srgbClr val="FF66FF"/>
    <a:srgbClr val="FFFF00"/>
    <a:srgbClr val="66FFFF"/>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9460" autoAdjust="0"/>
  </p:normalViewPr>
  <p:slideViewPr>
    <p:cSldViewPr snapToGrid="0">
      <p:cViewPr>
        <p:scale>
          <a:sx n="99" d="100"/>
          <a:sy n="99" d="100"/>
        </p:scale>
        <p:origin x="-1904" y="-280"/>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90060"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419D0334-7B03-4780-B996-B35FF2BF58FD}" type="slidenum">
              <a:rPr lang="en-US" altLang="ja-JP"/>
              <a:pPr>
                <a:defRPr/>
              </a:pPr>
              <a:t>‹#›</a:t>
            </a:fld>
            <a:endParaRPr lang="en-US" altLang="ja-JP"/>
          </a:p>
        </p:txBody>
      </p:sp>
    </p:spTree>
    <p:extLst>
      <p:ext uri="{BB962C8B-B14F-4D97-AF65-F5344CB8AC3E}">
        <p14:creationId xmlns:p14="http://schemas.microsoft.com/office/powerpoint/2010/main" val="2215304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1491" y="1"/>
            <a:ext cx="4594822"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3379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13805" y="3199407"/>
            <a:ext cx="7236380" cy="3030389"/>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0668AC1A-CB9F-4117-8A26-23CFBB642600}" type="slidenum">
              <a:rPr lang="en-US" altLang="ja-JP"/>
              <a:pPr>
                <a:defRPr/>
              </a:pPr>
              <a:t>‹#›</a:t>
            </a:fld>
            <a:endParaRPr lang="en-US" altLang="ja-JP"/>
          </a:p>
        </p:txBody>
      </p:sp>
    </p:spTree>
    <p:extLst>
      <p:ext uri="{BB962C8B-B14F-4D97-AF65-F5344CB8AC3E}">
        <p14:creationId xmlns:p14="http://schemas.microsoft.com/office/powerpoint/2010/main" val="167102418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北海道消防学校　消防団現地教育資料</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０８．０９．１２七飯町（大沼国際コンベンションセンター）</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主任講師　籔本秀彦</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78FE0C1B-D1C9-4AAF-BC6A-DBF1A37F4526}" type="slidenum">
              <a:rPr lang="en-US" altLang="ja-JP" smtClean="0">
                <a:solidFill>
                  <a:srgbClr val="000000"/>
                </a:solidFill>
                <a:latin typeface="Times New Roman" pitchFamily="18" charset="0"/>
              </a:rPr>
              <a:pPr/>
              <a:t>1</a:t>
            </a:fld>
            <a:endParaRPr lang="en-US" altLang="ja-JP" smtClean="0">
              <a:solidFill>
                <a:srgbClr val="000000"/>
              </a:solidFill>
              <a:latin typeface="Times New Roman" pitchFamily="18" charset="0"/>
            </a:endParaRPr>
          </a:p>
        </p:txBody>
      </p:sp>
      <p:sp>
        <p:nvSpPr>
          <p:cNvPr id="34822" name="Rectangle 2"/>
          <p:cNvSpPr>
            <a:spLocks noGrp="1" noRot="1" noChangeAspect="1" noChangeArrowheads="1" noTextEdit="1"/>
          </p:cNvSpPr>
          <p:nvPr>
            <p:ph type="sldImg"/>
          </p:nvPr>
        </p:nvSpPr>
        <p:spPr>
          <a:xfrm>
            <a:off x="3254375" y="509588"/>
            <a:ext cx="3355975" cy="2516187"/>
          </a:xfrm>
          <a:ln cap="flat"/>
        </p:spPr>
      </p:sp>
      <p:sp>
        <p:nvSpPr>
          <p:cNvPr id="348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ja-JP" altLang="en-US" dirty="0"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10</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11</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12</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13</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18</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18</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19</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19</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20</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20</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21</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21</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ea typeface="ＭＳ Ｐ明朝" charset="-128"/>
              </a:rPr>
              <a:t>	 </a:t>
            </a:r>
            <a:endParaRPr lang="ja-JP" altLang="en-US" smtClean="0">
              <a:ea typeface="ＭＳ Ｐ明朝" charset="-128"/>
            </a:endParaRPr>
          </a:p>
        </p:txBody>
      </p:sp>
      <p:sp>
        <p:nvSpPr>
          <p:cNvPr id="35844" name="ヘッダー プレースホルダー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北海道消防学校　消防団現地教育資料</a:t>
            </a:r>
          </a:p>
        </p:txBody>
      </p:sp>
      <p:sp>
        <p:nvSpPr>
          <p:cNvPr id="35845" name="日付プレースホルダー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０８．０９．１２七飯町（大沼国際コンベンションセンター）</a:t>
            </a:r>
          </a:p>
        </p:txBody>
      </p:sp>
      <p:sp>
        <p:nvSpPr>
          <p:cNvPr id="35846" name="フッター プレースホルダー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主任講師　籔本秀彦</a:t>
            </a:r>
          </a:p>
        </p:txBody>
      </p:sp>
      <p:sp>
        <p:nvSpPr>
          <p:cNvPr id="35847" name="スライド番号プレースホルダー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E8BB92CF-85D7-4D9D-9C72-9FF93A4706ED}" type="slidenum">
              <a:rPr lang="en-US" altLang="ja-JP" smtClean="0">
                <a:latin typeface="Times New Roman" pitchFamily="18" charset="0"/>
              </a:rPr>
              <a:pPr/>
              <a:t>2</a:t>
            </a:fld>
            <a:endParaRPr lang="en-US" altLang="ja-JP"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22</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22</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3</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4</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5</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6</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7</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8</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9</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449CF7A-E686-445B-8941-C9957880CCC3}" type="slidenum">
              <a:rPr lang="en-US" altLang="ja-JP" smtClean="0"/>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142837EE-9586-4C26-99B7-511685E51850}" type="slidenum">
              <a:rPr lang="en-US" altLang="ja-JP" smtClean="0"/>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pPr>
              <a:defRPr/>
            </a:pPr>
            <a:endParaRPr lang="en-US" altLang="ja-JP"/>
          </a:p>
        </p:txBody>
      </p:sp>
      <p:sp>
        <p:nvSpPr>
          <p:cNvPr id="8" name="Slide Number Placeholder 7"/>
          <p:cNvSpPr>
            <a:spLocks noGrp="1"/>
          </p:cNvSpPr>
          <p:nvPr>
            <p:ph type="sldNum" sz="quarter" idx="11"/>
          </p:nvPr>
        </p:nvSpPr>
        <p:spPr/>
        <p:txBody>
          <a:bodyPr/>
          <a:lstStyle/>
          <a:p>
            <a:pPr>
              <a:defRPr/>
            </a:pPr>
            <a:fld id="{39EE6ACE-621D-4809-AF11-82E979B8437F}" type="slidenum">
              <a:rPr lang="en-US" altLang="ja-JP" smtClean="0"/>
              <a:pPr>
                <a:defRPr/>
              </a:pPr>
              <a:t>‹#›</a:t>
            </a:fld>
            <a:endParaRPr lang="en-US" altLang="ja-JP"/>
          </a:p>
        </p:txBody>
      </p:sp>
      <p:sp>
        <p:nvSpPr>
          <p:cNvPr id="9" name="Footer Placeholder 8"/>
          <p:cNvSpPr>
            <a:spLocks noGrp="1"/>
          </p:cNvSpPr>
          <p:nvPr>
            <p:ph type="ftr" sz="quarter" idx="12"/>
          </p:nvPr>
        </p:nvSpPr>
        <p:spPr/>
        <p:txBody>
          <a:body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A7261E81-1997-47E9-B7EE-AB93574C55A5}" type="slidenum">
              <a:rPr lang="en-US" altLang="ja-JP" smtClean="0"/>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15E3A2C5-36A8-49E3-87D3-0BBD818241B0}" type="slidenum">
              <a:rPr lang="en-US" altLang="ja-JP" smtClean="0"/>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7E03BDF9-FAE5-45D4-BAB1-228ED0A90552}" type="slidenum">
              <a:rPr lang="en-US" altLang="ja-JP" smtClean="0"/>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E8982678-E1EC-42EB-8EB6-0153DF87017F}" type="slidenum">
              <a:rPr lang="en-US" altLang="ja-JP" smtClean="0"/>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2919747D-FD05-4A73-9B2C-FCD236208567}" type="slidenum">
              <a:rPr lang="en-US" altLang="ja-JP" smtClean="0"/>
              <a:pPr>
                <a:defRPr/>
              </a:pPr>
              <a:t>‹#›</a:t>
            </a:fld>
            <a:endParaRPr lang="en-US" altLang="ja-JP"/>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lgn="l">
              <a:defRPr/>
            </a:pPr>
            <a:endParaRPr lang="en-US" altLang="ja-JP">
              <a:solidFill>
                <a:srgbClr val="000000"/>
              </a:solidFill>
              <a:latin typeface="Arial" charset="0"/>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US" altLang="ja-JP">
              <a:solidFill>
                <a:srgbClr val="000000"/>
              </a:solidFill>
              <a:latin typeface="Arial" charset="0"/>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1B03B9EA-E183-4C85-B3B6-66AA442B022D}" type="slidenum">
              <a:rPr lang="en-US" altLang="ja-JP" smtClean="0">
                <a:solidFill>
                  <a:srgbClr val="000000"/>
                </a:solidFill>
                <a:latin typeface="Arial" charset="0"/>
              </a:rPr>
              <a:pPr>
                <a:defRPr/>
              </a:pPr>
              <a:t>‹#›</a:t>
            </a:fld>
            <a:endParaRPr lang="en-US" altLang="ja-JP">
              <a:solidFill>
                <a:srgbClr val="000000"/>
              </a:solidFill>
              <a:latin typeface="Arial" charset="0"/>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738" r:id="rId1"/>
    <p:sldLayoutId id="2147484739" r:id="rId2"/>
    <p:sldLayoutId id="2147484740" r:id="rId3"/>
    <p:sldLayoutId id="2147484741" r:id="rId4"/>
    <p:sldLayoutId id="2147484742" r:id="rId5"/>
    <p:sldLayoutId id="2147484743" r:id="rId6"/>
    <p:sldLayoutId id="2147484744" r:id="rId7"/>
    <p:sldLayoutId id="2147484745" r:id="rId8"/>
    <p:sldLayoutId id="2147484746" r:id="rId9"/>
    <p:sldLayoutId id="2147484747" r:id="rId10"/>
    <p:sldLayoutId id="2147484748" r:id="rId11"/>
  </p:sldLayoutIdLst>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4" Type="http://schemas.openxmlformats.org/officeDocument/2006/relationships/image" Target="../media/image8.jpeg"/><Relationship Id="rId5" Type="http://schemas.openxmlformats.org/officeDocument/2006/relationships/image" Target="../media/image2.png"/><Relationship Id="rId6"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9.png"/><Relationship Id="rId5" Type="http://schemas.microsoft.com/office/2007/relationships/hdphoto" Target="../media/hdphoto1.wdp"/><Relationship Id="rId6" Type="http://schemas.openxmlformats.org/officeDocument/2006/relationships/image" Target="../media/image10.png"/><Relationship Id="rId7" Type="http://schemas.openxmlformats.org/officeDocument/2006/relationships/image" Target="../media/image2.png"/><Relationship Id="rId8" Type="http://schemas.openxmlformats.org/officeDocument/2006/relationships/hyperlink" Target="http://savemlak.jp/" TargetMode="External"/><Relationship Id="rId9" Type="http://schemas.openxmlformats.org/officeDocument/2006/relationships/image" Target="../media/image11.jpeg"/><Relationship Id="rId10" Type="http://schemas.openxmlformats.org/officeDocument/2006/relationships/image" Target="../media/image12.png"/><Relationship Id="rId1" Type="http://schemas.microsoft.com/office/2007/relationships/media" Target="../media/media1.wav"/><Relationship Id="rId2" Type="http://schemas.openxmlformats.org/officeDocument/2006/relationships/audio" Target="../media/media1.wav"/></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hyperlink" Target="http://savemlak.j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hyperlink" Target="http://savemlak.jp/"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5"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hyperlink" Target="http://www.youtube.com/watch?v=Nx7_7X-zBiI" TargetMode="External"/><Relationship Id="rId5" Type="http://schemas.openxmlformats.org/officeDocument/2006/relationships/image" Target="../media/image2.png"/><Relationship Id="rId6"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www.flickr.com/photos/univtsukuba_lib/5615895974/in/photostream" TargetMode="External"/><Relationship Id="rId5" Type="http://schemas.openxmlformats.org/officeDocument/2006/relationships/image" Target="../media/image2.png"/><Relationship Id="rId6"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9607" y="2350635"/>
            <a:ext cx="8651193" cy="3208338"/>
          </a:xfrm>
        </p:spPr>
        <p:txBody>
          <a:bodyPr lIns="92075" tIns="46038" rIns="92075" bIns="46038">
            <a:normAutofit fontScale="90000"/>
          </a:bodyPr>
          <a:lstStyle/>
          <a:p>
            <a:pPr algn="ctr" eaLnBrk="1" hangingPunct="1">
              <a:defRPr/>
            </a:pPr>
            <a:r>
              <a:rPr lang="ja-JP" altLang="en-US" sz="5300" b="0" dirty="0" smtClean="0">
                <a:solidFill>
                  <a:schemeClr val="tx1"/>
                </a:solidFill>
              </a:rPr>
              <a:t>大震災発生時を想定した</a:t>
            </a:r>
            <a:r>
              <a:rPr lang="en-US" altLang="ja-JP" sz="5300" b="0" dirty="0" smtClean="0">
                <a:solidFill>
                  <a:schemeClr val="tx1"/>
                </a:solidFill>
              </a:rPr>
              <a:t/>
            </a:r>
            <a:br>
              <a:rPr lang="en-US" altLang="ja-JP" sz="5300" b="0" dirty="0" smtClean="0">
                <a:solidFill>
                  <a:schemeClr val="tx1"/>
                </a:solidFill>
              </a:rPr>
            </a:br>
            <a:r>
              <a:rPr lang="ja-JP" altLang="en-US" sz="5300" b="0" dirty="0" smtClean="0">
                <a:solidFill>
                  <a:schemeClr val="tx1"/>
                </a:solidFill>
              </a:rPr>
              <a:t>図書館シミュレーションプログラム</a:t>
            </a:r>
            <a:r>
              <a:rPr lang="en-US" altLang="ja-JP" sz="5300" b="0" dirty="0" smtClean="0">
                <a:solidFill>
                  <a:schemeClr val="tx1"/>
                </a:solidFill>
              </a:rPr>
              <a:t/>
            </a:r>
            <a:br>
              <a:rPr lang="en-US" altLang="ja-JP" sz="5300" b="0" dirty="0" smtClean="0">
                <a:solidFill>
                  <a:schemeClr val="tx1"/>
                </a:solidFill>
              </a:rPr>
            </a:br>
            <a:r>
              <a:rPr lang="ja-JP" altLang="en-US" sz="3100" dirty="0" smtClean="0">
                <a:solidFill>
                  <a:srgbClr val="FF0000"/>
                </a:solidFill>
              </a:rPr>
              <a:t>（仙台市内の私立中高図書館業務委託版）</a:t>
            </a:r>
            <a:r>
              <a:rPr lang="en-US" altLang="ja-JP" sz="3100" b="0" dirty="0" smtClean="0">
                <a:solidFill>
                  <a:srgbClr val="FF0000"/>
                </a:solidFill>
              </a:rPr>
              <a:t/>
            </a:r>
            <a:br>
              <a:rPr lang="en-US" altLang="ja-JP" sz="3100" b="0" dirty="0" smtClean="0">
                <a:solidFill>
                  <a:srgbClr val="FF0000"/>
                </a:solidFill>
              </a:rPr>
            </a:br>
            <a:r>
              <a:rPr lang="en-US" altLang="ja-JP" sz="5300" b="0" dirty="0" smtClean="0">
                <a:solidFill>
                  <a:schemeClr val="tx1"/>
                </a:solidFill>
              </a:rPr>
              <a:t/>
            </a:r>
            <a:br>
              <a:rPr lang="en-US" altLang="ja-JP" sz="5300" b="0" dirty="0" smtClean="0">
                <a:solidFill>
                  <a:schemeClr val="tx1"/>
                </a:solidFill>
              </a:rPr>
            </a:br>
            <a:r>
              <a:rPr lang="en-US" altLang="ja-JP" sz="3600" b="0" dirty="0" smtClean="0">
                <a:solidFill>
                  <a:srgbClr val="FF0000"/>
                </a:solidFill>
              </a:rPr>
              <a:t>20</a:t>
            </a:r>
            <a:r>
              <a:rPr lang="en-US" altLang="ja-JP" sz="3600" dirty="0" smtClean="0">
                <a:solidFill>
                  <a:srgbClr val="FF0000"/>
                </a:solidFill>
              </a:rPr>
              <a:t>14</a:t>
            </a:r>
            <a:r>
              <a:rPr lang="ja-JP" altLang="en-US" sz="3600" b="0" dirty="0" smtClean="0">
                <a:solidFill>
                  <a:srgbClr val="FF0000"/>
                </a:solidFill>
              </a:rPr>
              <a:t>年</a:t>
            </a:r>
            <a:r>
              <a:rPr lang="en-US" altLang="ja-JP" sz="3600" dirty="0" smtClean="0">
                <a:solidFill>
                  <a:srgbClr val="FF0000"/>
                </a:solidFill>
              </a:rPr>
              <a:t>11</a:t>
            </a:r>
            <a:r>
              <a:rPr lang="ja-JP" altLang="en-US" sz="3600" b="0" dirty="0" smtClean="0">
                <a:solidFill>
                  <a:srgbClr val="FF0000"/>
                </a:solidFill>
              </a:rPr>
              <a:t>月</a:t>
            </a:r>
            <a:r>
              <a:rPr lang="en-US" altLang="ja-JP" sz="3600" b="0" dirty="0" smtClean="0">
                <a:solidFill>
                  <a:srgbClr val="FF0000"/>
                </a:solidFill>
              </a:rPr>
              <a:t>12</a:t>
            </a:r>
            <a:r>
              <a:rPr lang="ja-JP" altLang="en-US" sz="3600" b="0" dirty="0" smtClean="0">
                <a:solidFill>
                  <a:srgbClr val="FF0000"/>
                </a:solidFill>
              </a:rPr>
              <a:t>日</a:t>
            </a:r>
            <a:r>
              <a:rPr lang="en-US" altLang="ja-JP" sz="3600" dirty="0">
                <a:solidFill>
                  <a:srgbClr val="FF0000"/>
                </a:solidFill>
              </a:rPr>
              <a:t/>
            </a:r>
            <a:br>
              <a:rPr lang="en-US" altLang="ja-JP" sz="3600" dirty="0">
                <a:solidFill>
                  <a:srgbClr val="FF0000"/>
                </a:solidFill>
              </a:rPr>
            </a:br>
            <a:endParaRPr lang="en-US" altLang="ja-JP" sz="3600" b="0" dirty="0" smtClean="0">
              <a:solidFill>
                <a:srgbClr val="FF0000"/>
              </a:solidFill>
            </a:endParaRPr>
          </a:p>
        </p:txBody>
      </p:sp>
      <p:pic>
        <p:nvPicPr>
          <p:cNvPr id="34818" name="Picture 2" descr="saveMLAK-400x312.png"/>
          <p:cNvPicPr>
            <a:picLocks noChangeAspect="1" noChangeArrowheads="1"/>
          </p:cNvPicPr>
          <p:nvPr/>
        </p:nvPicPr>
        <p:blipFill>
          <a:blip r:embed="rId3" cstate="print"/>
          <a:srcRect/>
          <a:stretch>
            <a:fillRect/>
          </a:stretch>
        </p:blipFill>
        <p:spPr bwMode="auto">
          <a:xfrm>
            <a:off x="78698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5" name="Rectangle 2"/>
          <p:cNvSpPr txBox="1">
            <a:spLocks noChangeArrowheads="1"/>
          </p:cNvSpPr>
          <p:nvPr/>
        </p:nvSpPr>
        <p:spPr>
          <a:xfrm>
            <a:off x="353907" y="427583"/>
            <a:ext cx="3898779" cy="443365"/>
          </a:xfrm>
          <a:prstGeom prst="rect">
            <a:avLst/>
          </a:prstGeom>
        </p:spPr>
        <p:txBody>
          <a:bodyPr vert="horz" lIns="92075" tIns="46038" rIns="92075" bIns="46038" rtlCol="0"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3"/>
              </a:rPr>
              <a:t>筑波大学附属図書館 </a:t>
            </a:r>
            <a:r>
              <a:rPr lang="en-US" altLang="ja-JP" sz="900" dirty="0" smtClean="0">
                <a:hlinkClick r:id="rId3"/>
              </a:rPr>
              <a:t>Some rights reserved</a:t>
            </a:r>
          </a:p>
          <a:p>
            <a:r>
              <a:rPr lang="en-US" altLang="ja-JP" sz="900" dirty="0" smtClean="0">
                <a:hlinkClick r:id="rId3"/>
              </a:rPr>
              <a:t>http://www.flickr.com/photos/univtsukuba_lib/5615895974/in/photostream</a:t>
            </a:r>
            <a:endParaRPr lang="en-US" altLang="ja-JP" sz="900" dirty="0" smtClean="0"/>
          </a:p>
        </p:txBody>
      </p:sp>
      <p:pic>
        <p:nvPicPr>
          <p:cNvPr id="50178" name="Picture 2" descr="http://farm6.staticflickr.com/5106/5615316227_8a774f806b_b.jpg"/>
          <p:cNvPicPr>
            <a:picLocks noChangeAspect="1" noChangeArrowheads="1"/>
          </p:cNvPicPr>
          <p:nvPr/>
        </p:nvPicPr>
        <p:blipFill>
          <a:blip r:embed="rId4" cstate="print"/>
          <a:srcRect/>
          <a:stretch>
            <a:fillRect/>
          </a:stretch>
        </p:blipFill>
        <p:spPr bwMode="auto">
          <a:xfrm>
            <a:off x="943978" y="754283"/>
            <a:ext cx="7281763" cy="5461322"/>
          </a:xfrm>
          <a:prstGeom prst="rect">
            <a:avLst/>
          </a:prstGeom>
          <a:noFill/>
        </p:spPr>
      </p:pic>
      <p:pic>
        <p:nvPicPr>
          <p:cNvPr id="7"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8" name="正方形/長方形 7"/>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■訓練のルール（方法）</a:t>
            </a:r>
            <a:endParaRPr kumimoji="1" lang="ja-JP" altLang="en-US" dirty="0"/>
          </a:p>
        </p:txBody>
      </p:sp>
      <p:sp>
        <p:nvSpPr>
          <p:cNvPr id="5" name="テキスト ボックス 4"/>
          <p:cNvSpPr txBox="1"/>
          <p:nvPr/>
        </p:nvSpPr>
        <p:spPr>
          <a:xfrm>
            <a:off x="488412" y="943427"/>
            <a:ext cx="8137795" cy="4708981"/>
          </a:xfrm>
          <a:prstGeom prst="rect">
            <a:avLst/>
          </a:prstGeom>
          <a:noFill/>
        </p:spPr>
        <p:txBody>
          <a:bodyPr wrap="square" rtlCol="0">
            <a:spAutoFit/>
          </a:bodyPr>
          <a:lstStyle/>
          <a:p>
            <a:pPr algn="l">
              <a:buFont typeface="Wingdings" pitchFamily="2" charset="2"/>
              <a:buChar char="l"/>
            </a:pPr>
            <a:r>
              <a:rPr lang="ja-JP" altLang="en-US" sz="2000" dirty="0" smtClean="0"/>
              <a:t>訓練の想定をナレーターが適宜読み上げていきます。その内容を前提として、その時の対応を各班で検討して頂きます。</a:t>
            </a:r>
            <a:endParaRPr lang="en-US" altLang="ja-JP" sz="2000" dirty="0" smtClean="0"/>
          </a:p>
          <a:p>
            <a:pPr algn="l">
              <a:buFont typeface="Wingdings" pitchFamily="2" charset="2"/>
              <a:buChar char="l"/>
            </a:pPr>
            <a:r>
              <a:rPr lang="ja-JP" altLang="en-US" sz="2000" dirty="0" smtClean="0"/>
              <a:t>時間進行</a:t>
            </a:r>
            <a:endParaRPr lang="en-US" altLang="ja-JP" sz="2000" dirty="0" smtClean="0"/>
          </a:p>
          <a:p>
            <a:pPr lvl="1" algn="l">
              <a:buFont typeface="Wingdings" pitchFamily="2" charset="2"/>
              <a:buChar char="l"/>
            </a:pPr>
            <a:r>
              <a:rPr lang="ja-JP" altLang="en-US" sz="2000" dirty="0" smtClean="0"/>
              <a:t>訓練時間は、実際の時間と同様に進行します。</a:t>
            </a:r>
            <a:endParaRPr lang="en-US" altLang="ja-JP" sz="2000" dirty="0"/>
          </a:p>
          <a:p>
            <a:pPr algn="l">
              <a:buFont typeface="Wingdings" pitchFamily="2" charset="2"/>
              <a:buChar char="l"/>
            </a:pPr>
            <a:r>
              <a:rPr lang="ja-JP" altLang="en-US" sz="2000" dirty="0" smtClean="0"/>
              <a:t>アクションカード</a:t>
            </a:r>
            <a:endParaRPr lang="en-US" altLang="ja-JP" sz="2000" dirty="0" smtClean="0"/>
          </a:p>
          <a:p>
            <a:pPr lvl="1" algn="l">
              <a:buFont typeface="Wingdings" pitchFamily="2" charset="2"/>
              <a:buChar char="l"/>
            </a:pPr>
            <a:r>
              <a:rPr lang="ja-JP" altLang="en-US" sz="2000" dirty="0" smtClean="0"/>
              <a:t>ナレーションに従い、ナビゲーターが各班に封筒を手渡し、各班で開封する。</a:t>
            </a:r>
            <a:endParaRPr lang="en-US" altLang="ja-JP" sz="2000" dirty="0"/>
          </a:p>
          <a:p>
            <a:pPr algn="l">
              <a:buFont typeface="Wingdings" pitchFamily="2" charset="2"/>
              <a:buChar char="l"/>
            </a:pPr>
            <a:r>
              <a:rPr lang="ja-JP" altLang="en-US" sz="2000" dirty="0" smtClean="0"/>
              <a:t>役割の決定</a:t>
            </a:r>
            <a:endParaRPr lang="en-US" altLang="ja-JP" sz="2000" dirty="0" smtClean="0"/>
          </a:p>
          <a:p>
            <a:pPr lvl="1" algn="l">
              <a:buFont typeface="Wingdings" pitchFamily="2" charset="2"/>
              <a:buChar char="l"/>
            </a:pPr>
            <a:r>
              <a:rPr lang="ja-JP" altLang="en-US" sz="2000" dirty="0" smtClean="0"/>
              <a:t>リーダー</a:t>
            </a:r>
            <a:r>
              <a:rPr lang="en-US" altLang="ja-JP" sz="2000" dirty="0" smtClean="0"/>
              <a:t>or</a:t>
            </a:r>
            <a:r>
              <a:rPr lang="ja-JP" altLang="en-US" sz="2000" dirty="0" smtClean="0"/>
              <a:t>統括（</a:t>
            </a:r>
            <a:r>
              <a:rPr lang="ja-JP" altLang="en-US" sz="2000" dirty="0"/>
              <a:t>管理職</a:t>
            </a:r>
            <a:r>
              <a:rPr lang="ja-JP" altLang="en-US" sz="2000" dirty="0" smtClean="0"/>
              <a:t>）</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図書館司書（常勤スタッフ）</a:t>
            </a:r>
            <a:r>
              <a:rPr lang="en-US" altLang="ja-JP" sz="2000" dirty="0" smtClean="0"/>
              <a:t>2</a:t>
            </a:r>
            <a:r>
              <a:rPr lang="ja-JP" altLang="en-US" sz="2000" dirty="0" smtClean="0"/>
              <a:t>名</a:t>
            </a:r>
            <a:endParaRPr lang="en-US" altLang="ja-JP" sz="2000" dirty="0" smtClean="0"/>
          </a:p>
          <a:p>
            <a:pPr lvl="1" algn="l">
              <a:buFont typeface="Wingdings" pitchFamily="2" charset="2"/>
              <a:buChar char="l"/>
            </a:pPr>
            <a:r>
              <a:rPr lang="ja-JP" altLang="en-US" sz="2000" dirty="0" smtClean="0"/>
              <a:t>カウンター担当（パートスタッフ）</a:t>
            </a:r>
            <a:r>
              <a:rPr lang="en-US" altLang="ja-JP" sz="2000" dirty="0" smtClean="0"/>
              <a:t>2</a:t>
            </a:r>
            <a:r>
              <a:rPr lang="ja-JP" altLang="en-US" sz="2000" dirty="0" smtClean="0"/>
              <a:t>名</a:t>
            </a:r>
            <a:endParaRPr lang="en-US" altLang="ja-JP" sz="2000" dirty="0" smtClean="0"/>
          </a:p>
          <a:p>
            <a:pPr algn="l">
              <a:buFont typeface="Wingdings" pitchFamily="2" charset="2"/>
              <a:buChar char="l"/>
            </a:pPr>
            <a:r>
              <a:rPr lang="ja-JP" altLang="en-US" sz="2000" dirty="0" smtClean="0"/>
              <a:t>各班で進行役（管理職）を決めてください。進行役は記録役を決めてください。</a:t>
            </a:r>
            <a:endParaRPr lang="en-US" altLang="ja-JP" sz="2000" dirty="0" smtClean="0"/>
          </a:p>
          <a:p>
            <a:pPr algn="l">
              <a:buFont typeface="Wingdings" pitchFamily="2" charset="2"/>
              <a:buChar char="l"/>
            </a:pPr>
            <a:r>
              <a:rPr lang="ja-JP" altLang="en-US" sz="2000" dirty="0" smtClean="0"/>
              <a:t>記録役は、これからのシミュレーション訓練での自分の班の行動を模造紙や付箋を使って記録してください。</a:t>
            </a:r>
            <a:endParaRPr lang="en-US" altLang="ja-JP" sz="2000" dirty="0" smtClean="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7118061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392070"/>
            <a:ext cx="8452388" cy="4708981"/>
          </a:xfrm>
          <a:prstGeom prst="rect">
            <a:avLst/>
          </a:prstGeom>
          <a:noFill/>
        </p:spPr>
        <p:txBody>
          <a:bodyPr wrap="square" rtlCol="0">
            <a:spAutoFit/>
          </a:bodyPr>
          <a:lstStyle/>
          <a:p>
            <a:pPr algn="l"/>
            <a:r>
              <a:rPr lang="ja-JP" altLang="en-US" sz="6000" dirty="0" smtClean="0"/>
              <a:t>まもなく訓練開始です。</a:t>
            </a:r>
            <a:endParaRPr lang="en-US" altLang="ja-JP" sz="6000" dirty="0" smtClean="0"/>
          </a:p>
          <a:p>
            <a:pPr algn="l"/>
            <a:endParaRPr lang="en-US" altLang="ja-JP" sz="6000" dirty="0" smtClean="0"/>
          </a:p>
          <a:p>
            <a:pPr algn="l"/>
            <a:r>
              <a:rPr lang="ja-JP" altLang="en-US" sz="6000" dirty="0" smtClean="0"/>
              <a:t>訓練の前提や役割を</a:t>
            </a:r>
            <a:endParaRPr lang="en-US" altLang="ja-JP" sz="6000" dirty="0" smtClean="0"/>
          </a:p>
          <a:p>
            <a:pPr algn="l"/>
            <a:endParaRPr lang="en-US" altLang="ja-JP" sz="6000" dirty="0" smtClean="0"/>
          </a:p>
          <a:p>
            <a:pPr algn="l"/>
            <a:r>
              <a:rPr lang="ja-JP" altLang="en-US" sz="6000" dirty="0" smtClean="0"/>
              <a:t>みなおしてください。</a:t>
            </a:r>
            <a:endParaRPr lang="en-US" altLang="ja-JP" sz="60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0683710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901370"/>
            <a:ext cx="8452388" cy="3046988"/>
          </a:xfrm>
          <a:prstGeom prst="rect">
            <a:avLst/>
          </a:prstGeom>
          <a:noFill/>
        </p:spPr>
        <p:txBody>
          <a:bodyPr wrap="square" rtlCol="0">
            <a:spAutoFit/>
          </a:bodyPr>
          <a:lstStyle/>
          <a:p>
            <a:r>
              <a:rPr lang="ja-JP" altLang="en-US" sz="9600" dirty="0"/>
              <a:t>シミュレーション</a:t>
            </a:r>
            <a:r>
              <a:rPr lang="ja-JP" altLang="en-US" sz="9600" dirty="0" smtClean="0"/>
              <a:t>訓練開始</a:t>
            </a:r>
            <a:endParaRPr lang="en-US" altLang="ja-JP" sz="96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8666833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ipart-illustration.com/material/picture26/l_01.gif"/>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16248" t="23755" r="12328" b="11572"/>
          <a:stretch/>
        </p:blipFill>
        <p:spPr bwMode="auto">
          <a:xfrm>
            <a:off x="475860" y="816677"/>
            <a:ext cx="8457714" cy="5743779"/>
          </a:xfrm>
          <a:prstGeom prst="rect">
            <a:avLst/>
          </a:prstGeom>
          <a:noFill/>
          <a:extLst>
            <a:ext uri="{909E8E84-426E-40dd-AFC4-6F175D3DCCD1}">
              <a14:hiddenFill xmlns:a14="http://schemas.microsoft.com/office/drawing/2010/main">
                <a:solidFill>
                  <a:srgbClr val="FFFFFF"/>
                </a:solidFill>
              </a14:hiddenFill>
            </a:ext>
          </a:extLst>
        </p:spPr>
      </p:pic>
      <p:pic>
        <p:nvPicPr>
          <p:cNvPr id="6" name="緊急地震速報音声.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7883415" y="5805264"/>
            <a:ext cx="609600" cy="609600"/>
          </a:xfrm>
          <a:prstGeom prst="rect">
            <a:avLst/>
          </a:prstGeom>
        </p:spPr>
      </p:pic>
      <p:sp>
        <p:nvSpPr>
          <p:cNvPr id="9" name="テキスト ボックス 8"/>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テキスト ボックス 10"/>
          <p:cNvSpPr txBox="1"/>
          <p:nvPr/>
        </p:nvSpPr>
        <p:spPr>
          <a:xfrm>
            <a:off x="2981558" y="2075641"/>
            <a:ext cx="3464292" cy="584775"/>
          </a:xfrm>
          <a:prstGeom prst="rect">
            <a:avLst/>
          </a:prstGeom>
          <a:noFill/>
        </p:spPr>
        <p:txBody>
          <a:bodyPr wrap="square" rtlCol="0">
            <a:spAutoFit/>
          </a:bodyPr>
          <a:lstStyle/>
          <a:p>
            <a:pPr algn="ctr"/>
            <a:r>
              <a:rPr kumimoji="1" lang="ja-JP" altLang="en-US" sz="3200" dirty="0" smtClean="0"/>
              <a:t>緊急地震速報</a:t>
            </a:r>
            <a:endParaRPr kumimoji="1" lang="ja-JP" altLang="en-US" sz="3200" dirty="0"/>
          </a:p>
        </p:txBody>
      </p:sp>
      <p:pic>
        <p:nvPicPr>
          <p:cNvPr id="8" name="Picture 2" descr="saveMLAK-400x312.png"/>
          <p:cNvPicPr>
            <a:picLocks noChangeAspect="1" noChangeArrowheads="1"/>
          </p:cNvPicPr>
          <p:nvPr/>
        </p:nvPicPr>
        <p:blipFill>
          <a:blip r:embed="rId7" cstate="print"/>
          <a:srcRect/>
          <a:stretch>
            <a:fillRect/>
          </a:stretch>
        </p:blipFill>
        <p:spPr bwMode="auto">
          <a:xfrm>
            <a:off x="8008791" y="0"/>
            <a:ext cx="1135209" cy="885463"/>
          </a:xfrm>
          <a:prstGeom prst="rect">
            <a:avLst/>
          </a:prstGeom>
          <a:noFill/>
        </p:spPr>
      </p:pic>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8"/>
              </a:rPr>
              <a:t>http://savemlak.jp/</a:t>
            </a:r>
            <a:endParaRPr lang="en-US" altLang="ja-JP" dirty="0" smtClean="0"/>
          </a:p>
        </p:txBody>
      </p:sp>
      <p:pic>
        <p:nvPicPr>
          <p:cNvPr id="26625" name="Picture 1"/>
          <p:cNvPicPr>
            <a:picLocks noChangeAspect="1" noChangeArrowheads="1"/>
          </p:cNvPicPr>
          <p:nvPr/>
        </p:nvPicPr>
        <p:blipFill>
          <a:blip r:embed="rId9" cstate="print"/>
          <a:srcRect/>
          <a:stretch>
            <a:fillRect/>
          </a:stretch>
        </p:blipFill>
        <p:spPr bwMode="auto">
          <a:xfrm>
            <a:off x="1517127" y="2941777"/>
            <a:ext cx="6210381" cy="2035335"/>
          </a:xfrm>
          <a:prstGeom prst="rect">
            <a:avLst/>
          </a:prstGeom>
          <a:noFill/>
          <a:ln w="9525">
            <a:noFill/>
            <a:miter lim="800000"/>
            <a:headEnd/>
            <a:tailEnd/>
          </a:ln>
        </p:spPr>
      </p:pic>
      <p:sp>
        <p:nvSpPr>
          <p:cNvPr id="12" name="正方形/長方形 11"/>
          <p:cNvSpPr/>
          <p:nvPr/>
        </p:nvSpPr>
        <p:spPr>
          <a:xfrm>
            <a:off x="3238873" y="3383230"/>
            <a:ext cx="4435142" cy="1569660"/>
          </a:xfrm>
          <a:prstGeom prst="rect">
            <a:avLst/>
          </a:prstGeom>
          <a:solidFill>
            <a:srgbClr val="0416BC"/>
          </a:solidFill>
        </p:spPr>
        <p:txBody>
          <a:bodyPr wrap="square">
            <a:spAutoFit/>
          </a:bodyPr>
          <a:lstStyle/>
          <a:p>
            <a:pPr algn="l"/>
            <a:r>
              <a:rPr lang="ja-JP" altLang="en-US" b="1" dirty="0" smtClean="0">
                <a:solidFill>
                  <a:srgbClr val="FFFF00"/>
                </a:solidFill>
              </a:rPr>
              <a:t>宮城県沖で地震　強い揺れに警戒</a:t>
            </a:r>
            <a:endParaRPr lang="en-US" altLang="ja-JP" b="1" dirty="0" smtClean="0">
              <a:solidFill>
                <a:srgbClr val="FFFF00"/>
              </a:solidFill>
            </a:endParaRPr>
          </a:p>
          <a:p>
            <a:endParaRPr lang="en-US" altLang="ja-JP" dirty="0" smtClean="0"/>
          </a:p>
          <a:p>
            <a:pPr algn="l"/>
            <a:r>
              <a:rPr lang="ja-JP" altLang="en-US" sz="2400" b="1" dirty="0" smtClean="0">
                <a:solidFill>
                  <a:schemeClr val="bg1"/>
                </a:solidFill>
              </a:rPr>
              <a:t>青森　岩手　宮城　福島</a:t>
            </a:r>
            <a:endParaRPr lang="en-US" altLang="ja-JP" sz="2400" b="1" dirty="0" smtClean="0">
              <a:solidFill>
                <a:schemeClr val="bg1"/>
              </a:solidFill>
            </a:endParaRPr>
          </a:p>
          <a:p>
            <a:endParaRPr lang="en-US" altLang="ja-JP" dirty="0" smtClean="0"/>
          </a:p>
          <a:p>
            <a:endParaRPr lang="ja-JP" altLang="en-US" dirty="0"/>
          </a:p>
        </p:txBody>
      </p:sp>
      <p:sp>
        <p:nvSpPr>
          <p:cNvPr id="13" name="正方形/長方形 12"/>
          <p:cNvSpPr/>
          <p:nvPr/>
        </p:nvSpPr>
        <p:spPr>
          <a:xfrm>
            <a:off x="2070412" y="3718896"/>
            <a:ext cx="442750" cy="400110"/>
          </a:xfrm>
          <a:prstGeom prst="rect">
            <a:avLst/>
          </a:prstGeom>
        </p:spPr>
        <p:txBody>
          <a:bodyPr wrap="none">
            <a:spAutoFit/>
          </a:bodyPr>
          <a:lstStyle/>
          <a:p>
            <a:r>
              <a:rPr lang="en-US" altLang="ja-JP" sz="2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26626" name="Picture 2"/>
          <p:cNvPicPr>
            <a:picLocks noChangeAspect="1" noChangeArrowheads="1"/>
          </p:cNvPicPr>
          <p:nvPr/>
        </p:nvPicPr>
        <p:blipFill>
          <a:blip r:embed="rId10" cstate="print"/>
          <a:srcRect/>
          <a:stretch>
            <a:fillRect/>
          </a:stretch>
        </p:blipFill>
        <p:spPr bwMode="auto">
          <a:xfrm>
            <a:off x="2733133" y="3944556"/>
            <a:ext cx="390525" cy="381000"/>
          </a:xfrm>
          <a:prstGeom prst="rect">
            <a:avLst/>
          </a:prstGeom>
          <a:noFill/>
          <a:ln w="9525">
            <a:noFill/>
            <a:miter lim="800000"/>
            <a:headEnd/>
            <a:tailEnd/>
          </a:ln>
        </p:spPr>
      </p:pic>
    </p:spTree>
    <p:extLst>
      <p:ext uri="{BB962C8B-B14F-4D97-AF65-F5344CB8AC3E}">
        <p14:creationId xmlns:p14="http://schemas.microsoft.com/office/powerpoint/2010/main" val="571018205"/>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0" y="0"/>
            <a:ext cx="9144000" cy="6901542"/>
          </a:xfrm>
          <a:prstGeom prst="rect">
            <a:avLst/>
          </a:prstGeom>
          <a:solidFill>
            <a:srgbClr val="33CC33"/>
          </a:solidFill>
          <a:ln w="12700" cap="flat" cmpd="sng" algn="ctr">
            <a:solidFill>
              <a:schemeClr val="tx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Tahoma" pitchFamily="34" charset="0"/>
              <a:ea typeface="ＭＳ Ｐゴシック" pitchFamily="50" charset="-128"/>
            </a:endParaRPr>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04650" y="707190"/>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正方形/長方形 10"/>
          <p:cNvSpPr/>
          <p:nvPr/>
        </p:nvSpPr>
        <p:spPr>
          <a:xfrm>
            <a:off x="4158208" y="908720"/>
            <a:ext cx="4086200" cy="29343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http://aoki2.si.gunma-u.ac.jp/R/jp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1763" y="1025720"/>
            <a:ext cx="3638042" cy="270035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schemeClr val="lt1"/>
                </a:solidFill>
                <a:latin typeface="+mn-lt"/>
                <a:ea typeface="+mn-ea"/>
              </a:endParaRPr>
            </a:p>
          </p:txBody>
        </p:sp>
      </p:grpSp>
      <p:sp>
        <p:nvSpPr>
          <p:cNvPr id="13" name="テキスト ボックス 12"/>
          <p:cNvSpPr txBox="1"/>
          <p:nvPr/>
        </p:nvSpPr>
        <p:spPr>
          <a:xfrm>
            <a:off x="2811610" y="91370"/>
            <a:ext cx="3464292" cy="400110"/>
          </a:xfrm>
          <a:prstGeom prst="rect">
            <a:avLst/>
          </a:prstGeom>
          <a:noFill/>
        </p:spPr>
        <p:txBody>
          <a:bodyPr wrap="square" rtlCol="0">
            <a:spAutoFit/>
          </a:bodyPr>
          <a:lstStyle/>
          <a:p>
            <a:pPr algn="ctr"/>
            <a:r>
              <a:rPr lang="ja-JP" altLang="en-US" sz="2000" b="1" dirty="0"/>
              <a:t>テレビ画面</a:t>
            </a:r>
            <a:endParaRPr kumimoji="1" lang="ja-JP" altLang="en-US" sz="2000" b="1" dirty="0"/>
          </a:p>
        </p:txBody>
      </p:sp>
      <p:sp>
        <p:nvSpPr>
          <p:cNvPr id="14" name="正方形/長方形 13"/>
          <p:cNvSpPr/>
          <p:nvPr/>
        </p:nvSpPr>
        <p:spPr>
          <a:xfrm>
            <a:off x="843105" y="4509120"/>
            <a:ext cx="7401303" cy="1186681"/>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kumimoji="1"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wrap="square" rtlCol="0">
            <a:spAutoFit/>
          </a:bodyPr>
          <a:lstStyle/>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東北地方では、</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r>
              <a:rPr lang="ja-JP" altLang="en-U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強を観測しました。</a:t>
            </a:r>
            <a:endParaRPr kumimoji="1"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17" name="正方形/長方形 1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6612188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12:33</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970318"/>
          </a:xfrm>
          <a:prstGeom prst="rect">
            <a:avLst/>
          </a:prstGeom>
        </p:spPr>
        <p:txBody>
          <a:bodyPr wrap="square" lIns="0" rIns="0" anchor="t" anchorCtr="1">
            <a:spAutoFit/>
          </a:bodyPr>
          <a:lstStyle/>
          <a:p>
            <a:pPr algn="l"/>
            <a:r>
              <a:rPr lang="ja-JP" altLang="en-US" sz="3600" dirty="0"/>
              <a:t>こちらは防災センターです</a:t>
            </a:r>
            <a:r>
              <a:rPr lang="ja-JP" altLang="en-US" sz="3600" dirty="0" smtClean="0"/>
              <a:t>。</a:t>
            </a:r>
            <a:endParaRPr lang="en-US" altLang="ja-JP" sz="3600" dirty="0" smtClean="0"/>
          </a:p>
          <a:p>
            <a:pPr algn="l"/>
            <a:r>
              <a:rPr lang="ja-JP" altLang="en-US" sz="3600" dirty="0" smtClean="0"/>
              <a:t>ただいま</a:t>
            </a:r>
            <a:r>
              <a:rPr lang="ja-JP" altLang="en-US" sz="3600" dirty="0"/>
              <a:t>非常に大きな地震が発生</a:t>
            </a:r>
            <a:r>
              <a:rPr lang="ja-JP" altLang="en-US" sz="3600" dirty="0" smtClean="0"/>
              <a:t>しました。</a:t>
            </a:r>
            <a:r>
              <a:rPr lang="ja-JP" altLang="en-US" sz="3600" dirty="0"/>
              <a:t>県内一帯で震度</a:t>
            </a:r>
            <a:r>
              <a:rPr lang="en-US" altLang="ja-JP" sz="3600" dirty="0"/>
              <a:t>7</a:t>
            </a:r>
            <a:r>
              <a:rPr lang="ja-JP" altLang="en-US" sz="3600" dirty="0"/>
              <a:t>を観測しており、本施設も震度</a:t>
            </a:r>
            <a:r>
              <a:rPr lang="en-US" altLang="ja-JP" sz="3600" dirty="0"/>
              <a:t>6</a:t>
            </a:r>
            <a:r>
              <a:rPr lang="ja-JP" altLang="en-US" sz="3600" dirty="0"/>
              <a:t>弱を観測しております。館内の方</a:t>
            </a:r>
            <a:r>
              <a:rPr lang="ja-JP" altLang="en-US" sz="3600" dirty="0" smtClean="0"/>
              <a:t>は余震</a:t>
            </a:r>
            <a:r>
              <a:rPr lang="ja-JP" altLang="en-US" sz="3600" dirty="0"/>
              <a:t>の発生に注意しながら、安全を確認</a:t>
            </a:r>
            <a:r>
              <a:rPr lang="ja-JP" altLang="en-US" sz="3600" dirty="0" smtClean="0"/>
              <a:t>して慌てず</a:t>
            </a:r>
            <a:r>
              <a:rPr lang="ja-JP" altLang="en-US" sz="3600" dirty="0"/>
              <a:t>に建物の外に避難してください。避難所は中庭</a:t>
            </a:r>
            <a:r>
              <a:rPr lang="ja-JP" altLang="en-US" sz="3600" dirty="0" smtClean="0"/>
              <a:t>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12:45</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a:t>こちらは防災センターです。さきほど非常に大きな地震が発生しました。まだ、建物内に残っている方は、余震の発生に注意しながら、安全を確認して、慌てずに建物の外の広い場所へ避難してください。避難場所は中庭</a:t>
            </a:r>
            <a:r>
              <a:rPr lang="ja-JP" altLang="en-US" sz="3600" dirty="0" smtClean="0"/>
              <a:t>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12:50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a:t>こちらは防災センターです</a:t>
            </a:r>
            <a:r>
              <a:rPr lang="ja-JP" altLang="en-US" sz="3600" dirty="0" smtClean="0"/>
              <a:t>。</a:t>
            </a:r>
            <a:endParaRPr lang="en-US" altLang="ja-JP" sz="3600" dirty="0" smtClean="0"/>
          </a:p>
          <a:p>
            <a:pPr algn="l"/>
            <a:r>
              <a:rPr lang="ja-JP" altLang="en-US" sz="3600" dirty="0" smtClean="0"/>
              <a:t>まだ</a:t>
            </a:r>
            <a:r>
              <a:rPr lang="ja-JP" altLang="en-US" sz="3600" dirty="0"/>
              <a:t>余震が続いています。建物内にいることは大変危険です。まだ、建物内に残っている方は、安全を確認して、必ず建物の外の広い場所へ避難してください。避難所は中庭</a:t>
            </a:r>
            <a:r>
              <a:rPr lang="ja-JP" altLang="en-US" sz="3600" dirty="0" smtClean="0"/>
              <a:t>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13:00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308324"/>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r>
              <a:rPr lang="ja-JP" altLang="en-US" sz="3600" dirty="0" smtClean="0"/>
              <a:t>建物の外の広い場所に避難したら、各施設の責任者は、現在、判明している状況を防災センターに報告してください。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915" y="98175"/>
            <a:ext cx="5791200" cy="689111"/>
          </a:xfrm>
        </p:spPr>
        <p:txBody>
          <a:bodyPr/>
          <a:lstStyle/>
          <a:p>
            <a:pPr>
              <a:defRPr/>
            </a:pPr>
            <a:r>
              <a:rPr lang="ja-JP" altLang="en-US" b="0" dirty="0" smtClean="0"/>
              <a:t>■</a:t>
            </a:r>
            <a:r>
              <a:rPr lang="ja-JP" altLang="en-US" dirty="0"/>
              <a:t>研修</a:t>
            </a:r>
            <a:r>
              <a:rPr lang="ja-JP" altLang="en-US" b="0" dirty="0" smtClean="0"/>
              <a:t>の流れ</a:t>
            </a:r>
            <a:endParaRPr lang="ja-JP" altLang="en-US" b="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graphicFrame>
        <p:nvGraphicFramePr>
          <p:cNvPr id="7" name="表 6"/>
          <p:cNvGraphicFramePr>
            <a:graphicFrameLocks noGrp="1"/>
          </p:cNvGraphicFramePr>
          <p:nvPr>
            <p:extLst>
              <p:ext uri="{D42A27DB-BD31-4B8C-83A1-F6EECF244321}">
                <p14:modId xmlns:p14="http://schemas.microsoft.com/office/powerpoint/2010/main" val="152923089"/>
              </p:ext>
            </p:extLst>
          </p:nvPr>
        </p:nvGraphicFramePr>
        <p:xfrm>
          <a:off x="552258" y="1185539"/>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sz="1500" kern="100" dirty="0">
                          <a:effectLst/>
                        </a:rPr>
                        <a:t>13:00</a:t>
                      </a:r>
                      <a:r>
                        <a:rPr lang="ja-JP" sz="1500" kern="100" dirty="0">
                          <a:effectLst/>
                        </a:rPr>
                        <a:t>～</a:t>
                      </a:r>
                      <a:r>
                        <a:rPr lang="en-US" sz="1500" kern="100" dirty="0">
                          <a:effectLst/>
                        </a:rPr>
                        <a:t>13:15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講座の趣旨説明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13:15</a:t>
                      </a:r>
                      <a:r>
                        <a:rPr lang="ja-JP" sz="1500" kern="100">
                          <a:effectLst/>
                        </a:rPr>
                        <a:t>～</a:t>
                      </a:r>
                      <a:r>
                        <a:rPr lang="en-US" sz="1500" kern="100">
                          <a:effectLst/>
                        </a:rPr>
                        <a:t>13:30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13:30</a:t>
                      </a:r>
                      <a:r>
                        <a:rPr lang="ja-JP" sz="1500" kern="100">
                          <a:effectLst/>
                        </a:rPr>
                        <a:t>～</a:t>
                      </a:r>
                      <a:r>
                        <a:rPr lang="en-US" sz="1500" kern="100">
                          <a:effectLst/>
                        </a:rPr>
                        <a:t>15:30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15:30</a:t>
                      </a:r>
                      <a:r>
                        <a:rPr lang="ja-JP" sz="1500" kern="100" dirty="0">
                          <a:effectLst/>
                        </a:rPr>
                        <a:t>～</a:t>
                      </a:r>
                      <a:r>
                        <a:rPr lang="en-US" sz="1500" kern="100" dirty="0">
                          <a:effectLst/>
                        </a:rPr>
                        <a:t>15:45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15:45</a:t>
                      </a:r>
                      <a:r>
                        <a:rPr lang="ja-JP" sz="1500" kern="100" dirty="0">
                          <a:effectLst/>
                        </a:rPr>
                        <a:t>～</a:t>
                      </a:r>
                      <a:r>
                        <a:rPr lang="en-US" sz="1500" kern="100" dirty="0">
                          <a:effectLst/>
                        </a:rPr>
                        <a:t>16:15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sz="1500" kern="100" dirty="0">
                          <a:effectLst/>
                        </a:rPr>
                        <a:t>17:00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13:20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a:t>こちらは防災センターです</a:t>
            </a:r>
            <a:r>
              <a:rPr lang="ja-JP" altLang="en-US" sz="3600" dirty="0" smtClean="0"/>
              <a:t>。</a:t>
            </a:r>
            <a:endParaRPr lang="en-US" altLang="ja-JP" sz="3600" dirty="0" smtClean="0"/>
          </a:p>
          <a:p>
            <a:pPr algn="l"/>
            <a:r>
              <a:rPr lang="ja-JP" altLang="en-US" sz="3600" dirty="0" smtClean="0"/>
              <a:t>まだ</a:t>
            </a:r>
            <a:r>
              <a:rPr lang="ja-JP" altLang="en-US" sz="3600" dirty="0"/>
              <a:t>余震が続いています。また、市内の一部地域で火災が発生しています。交通機関は全面的に停止している模様です。</a:t>
            </a:r>
          </a:p>
          <a:p>
            <a:pPr algn="l"/>
            <a:r>
              <a:rPr lang="ja-JP" altLang="en-US" sz="3600" dirty="0"/>
              <a:t>この地震により、宮城県沿岸部に津波警報が発令されています。</a:t>
            </a:r>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13:30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170099"/>
          </a:xfrm>
          <a:prstGeom prst="rect">
            <a:avLst/>
          </a:prstGeom>
        </p:spPr>
        <p:txBody>
          <a:bodyPr wrap="square" anchor="t" anchorCtr="1">
            <a:spAutoFit/>
          </a:bodyPr>
          <a:lstStyle/>
          <a:p>
            <a:pPr algn="l"/>
            <a:r>
              <a:rPr lang="ja-JP" altLang="en-US" sz="2000" dirty="0" smtClean="0"/>
              <a:t>こちらは防災センターです。気象庁の発表によると、引き続き大きな余震が発生する可能性があるとのことです。建物の中には絶対に入らないでください。</a:t>
            </a:r>
            <a:endParaRPr lang="en-US" altLang="ja-JP" sz="2000" dirty="0" smtClean="0"/>
          </a:p>
          <a:p>
            <a:pPr algn="l"/>
            <a:endParaRPr lang="ja-JP" altLang="en-US" sz="2000" dirty="0" smtClean="0"/>
          </a:p>
          <a:p>
            <a:pPr algn="l"/>
            <a:r>
              <a:rPr lang="ja-JP" altLang="en-US" sz="2000" dirty="0"/>
              <a:t>こちらは防災センターです。現在までの情報を総合すると、皆さまの帰宅には相当な困難が予測されます。無理に帰宅しようとせず、体育館に移動してください。体育館は耐震設計が十分になされており安全です。慌てずに体育館に移動して</a:t>
            </a:r>
            <a:r>
              <a:rPr lang="ja-JP" altLang="en-US" sz="2000" dirty="0" smtClean="0"/>
              <a:t>ください</a:t>
            </a:r>
            <a:r>
              <a:rPr lang="en-US" altLang="en-US" sz="2000" dirty="0" smtClean="0"/>
              <a:t>。</a:t>
            </a:r>
          </a:p>
          <a:p>
            <a:pPr algn="l"/>
            <a:endParaRPr lang="ja-JP" altLang="en-US" sz="2000" dirty="0" smtClean="0"/>
          </a:p>
          <a:p>
            <a:pPr algn="l"/>
            <a:r>
              <a:rPr lang="ja-JP" altLang="en-US" sz="2000" dirty="0"/>
              <a:t>こちらは防災センターです。いま伝えましたように、無理に帰宅せずに体育館に移動してください</a:t>
            </a:r>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13:40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308324"/>
          </a:xfrm>
          <a:prstGeom prst="rect">
            <a:avLst/>
          </a:prstGeom>
        </p:spPr>
        <p:txBody>
          <a:bodyPr wrap="square" anchor="t" anchorCtr="1">
            <a:spAutoFit/>
          </a:bodyPr>
          <a:lstStyle/>
          <a:p>
            <a:pPr algn="l"/>
            <a:r>
              <a:rPr lang="ja-JP" altLang="en-US" sz="3600" dirty="0"/>
              <a:t>こちらは防災センターです</a:t>
            </a:r>
            <a:r>
              <a:rPr lang="ja-JP" altLang="en-US" sz="3600" dirty="0" smtClean="0"/>
              <a:t>。</a:t>
            </a:r>
            <a:endParaRPr lang="en-US" altLang="ja-JP" sz="3600" dirty="0" smtClean="0"/>
          </a:p>
          <a:p>
            <a:pPr algn="l"/>
            <a:r>
              <a:rPr lang="ja-JP" altLang="en-US" sz="3600" dirty="0" smtClean="0"/>
              <a:t>体育館</a:t>
            </a:r>
            <a:r>
              <a:rPr lang="ja-JP" altLang="en-US" sz="3600" dirty="0"/>
              <a:t>に避難したら、各施設の責任者は、現在、判明している状況を防災センターに報告してください</a:t>
            </a:r>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休憩</a:t>
            </a:r>
            <a:endParaRPr lang="ja-JP" altLang="en-US" sz="8800" b="1" kern="0" dirty="0">
              <a:solidFill>
                <a:schemeClr val="accent4">
                  <a:lumMod val="10000"/>
                </a:schemeClr>
              </a:solidFill>
              <a:latin typeface="+mj-lt"/>
              <a:ea typeface="+mj-ea"/>
              <a:cs typeface="+mj-cs"/>
            </a:endParaRPr>
          </a:p>
        </p:txBody>
      </p:sp>
      <p:pic>
        <p:nvPicPr>
          <p:cNvPr id="74754" name="Picture 2" descr="C:\Users\meshitsuka.L-BRAINS\AppData\Local\Microsoft\Windows\Temporary Internet Files\Content.IE5\6IU1S486\MM900189203[1].gif"/>
          <p:cNvPicPr>
            <a:picLocks noChangeAspect="1" noChangeArrowheads="1" noCrop="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394450" y="3688604"/>
            <a:ext cx="1849664" cy="244808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振り返り</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共有</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txBox="1">
            <a:spLocks noGrp="1"/>
          </p:cNvSpPr>
          <p:nvPr/>
        </p:nvSpPr>
        <p:spPr bwMode="auto">
          <a:xfrm>
            <a:off x="687705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01F0D83F-990D-4538-9015-68E30CBA4971}" type="slidenum">
              <a:rPr lang="en-US" altLang="ja-JP">
                <a:latin typeface="ＭＳ ゴシック" pitchFamily="49" charset="-128"/>
                <a:ea typeface="ＭＳ ゴシック" pitchFamily="49" charset="-128"/>
              </a:rPr>
              <a:pPr algn="r" eaLnBrk="1" hangingPunct="1"/>
              <a:t>26</a:t>
            </a:fld>
            <a:endParaRPr lang="en-US" altLang="ja-JP">
              <a:latin typeface="ＭＳ ゴシック" pitchFamily="49" charset="-128"/>
              <a:ea typeface="ＭＳ ゴシック" pitchFamily="49" charset="-128"/>
            </a:endParaRPr>
          </a:p>
        </p:txBody>
      </p:sp>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r>
              <a:rPr lang="ja-JP" altLang="en-US" dirty="0" smtClean="0"/>
              <a:t>■講評</a:t>
            </a:r>
            <a:endParaRPr lang="ja-JP" altLang="en-US"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6" name="正方形/長方形 5"/>
          <p:cNvSpPr/>
          <p:nvPr/>
        </p:nvSpPr>
        <p:spPr>
          <a:xfrm>
            <a:off x="347240" y="1371830"/>
            <a:ext cx="8345347" cy="5078313"/>
          </a:xfrm>
          <a:prstGeom prst="rect">
            <a:avLst/>
          </a:prstGeom>
        </p:spPr>
        <p:txBody>
          <a:bodyPr wrap="square">
            <a:spAutoFit/>
          </a:bodyPr>
          <a:lstStyle/>
          <a:p>
            <a:pPr algn="l"/>
            <a:r>
              <a:rPr lang="ja-JP" altLang="en-US" sz="3600" dirty="0" smtClean="0"/>
              <a:t>以上で本プログラムは終了です。</a:t>
            </a:r>
          </a:p>
          <a:p>
            <a:pPr algn="l"/>
            <a:endParaRPr lang="ja-JP" altLang="en-US" sz="3600" dirty="0" smtClean="0"/>
          </a:p>
          <a:p>
            <a:pPr algn="l"/>
            <a:r>
              <a:rPr lang="ja-JP" altLang="en-US" sz="3600" dirty="0" smtClean="0"/>
              <a:t>本プログラムは、クリエイティブ・コモンズ・ライセンス「表示 </a:t>
            </a:r>
            <a:r>
              <a:rPr lang="en-US" altLang="ja-JP" sz="3600" dirty="0" smtClean="0"/>
              <a:t>- </a:t>
            </a:r>
            <a:r>
              <a:rPr lang="ja-JP" altLang="en-US" sz="3600" dirty="0" smtClean="0"/>
              <a:t>継承 </a:t>
            </a:r>
            <a:r>
              <a:rPr lang="en-US" altLang="ja-JP" sz="3600" dirty="0" smtClean="0"/>
              <a:t>2.1 </a:t>
            </a:r>
            <a:r>
              <a:rPr lang="ja-JP" altLang="en-US" sz="3600" dirty="0" smtClean="0"/>
              <a:t>日本 </a:t>
            </a:r>
            <a:r>
              <a:rPr lang="en-US" altLang="ja-JP" sz="3600" dirty="0" smtClean="0"/>
              <a:t>(CC BY-SA 2.1)</a:t>
            </a:r>
            <a:r>
              <a:rPr lang="ja-JP" altLang="en-US" sz="3600" dirty="0" smtClean="0"/>
              <a:t>」に基づき利用できます。</a:t>
            </a:r>
          </a:p>
          <a:p>
            <a:pPr algn="l"/>
            <a:endParaRPr lang="ja-JP" altLang="en-US" sz="3600" dirty="0" smtClean="0"/>
          </a:p>
          <a:p>
            <a:pPr algn="l"/>
            <a:r>
              <a:rPr lang="ja-JP" altLang="en-US" sz="3600" dirty="0" smtClean="0"/>
              <a:t>各施設でのより現実的な訓練にお役立てください。全資料を</a:t>
            </a:r>
            <a:r>
              <a:rPr lang="en-US" altLang="ja-JP" sz="3600" dirty="0" err="1" smtClean="0"/>
              <a:t>saveMLAK</a:t>
            </a:r>
            <a:r>
              <a:rPr lang="ja-JP" altLang="en-US" sz="3600" dirty="0" smtClean="0"/>
              <a:t>サイトで公開します。</a:t>
            </a:r>
            <a:endParaRPr lang="ja-JP" altLang="en-US" sz="3600" dirty="0"/>
          </a:p>
        </p:txBody>
      </p:sp>
    </p:spTree>
    <p:extLst>
      <p:ext uri="{BB962C8B-B14F-4D97-AF65-F5344CB8AC3E}">
        <p14:creationId xmlns:p14="http://schemas.microsoft.com/office/powerpoint/2010/main" val="16716417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a:t>
            </a:r>
            <a:r>
              <a:rPr lang="ja-JP" altLang="en-US" dirty="0" smtClean="0"/>
              <a:t>本</a:t>
            </a:r>
            <a:r>
              <a:rPr kumimoji="1" lang="ja-JP" altLang="en-US" dirty="0" smtClean="0"/>
              <a:t>プログラムの特徴と目的</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8" name="正方形/長方形 7"/>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東日本大震災の経験（と以前からの備え）への依拠</a:t>
            </a:r>
          </a:p>
          <a:p>
            <a:pPr lvl="1" algn="l">
              <a:buFont typeface="Wingdings" pitchFamily="2" charset="2"/>
              <a:buChar char="l"/>
            </a:pPr>
            <a:r>
              <a:rPr lang="ja-JP" altLang="en-US" sz="2800" dirty="0" smtClean="0"/>
              <a:t>東北大学附属図書館</a:t>
            </a:r>
          </a:p>
          <a:p>
            <a:pPr lvl="1" algn="l">
              <a:buFont typeface="Wingdings" pitchFamily="2" charset="2"/>
              <a:buChar char="l"/>
            </a:pPr>
            <a:r>
              <a:rPr lang="ja-JP" altLang="en-US" sz="2800" dirty="0" smtClean="0"/>
              <a:t>東北学院大学中央図書館</a:t>
            </a:r>
          </a:p>
          <a:p>
            <a:pPr lvl="1" algn="l">
              <a:buFont typeface="Wingdings" pitchFamily="2" charset="2"/>
              <a:buChar char="l"/>
            </a:pPr>
            <a:r>
              <a:rPr lang="ja-JP" altLang="en-US" sz="2800" dirty="0" smtClean="0"/>
              <a:t>宮城県図書館</a:t>
            </a:r>
          </a:p>
          <a:p>
            <a:pPr lvl="1" algn="l">
              <a:buFont typeface="Wingdings" pitchFamily="2" charset="2"/>
              <a:buChar char="l"/>
            </a:pPr>
            <a:r>
              <a:rPr lang="ja-JP" altLang="en-US" sz="2800" dirty="0" smtClean="0"/>
              <a:t>東松島市図書館ほか</a:t>
            </a:r>
          </a:p>
          <a:p>
            <a:pPr algn="l">
              <a:buFont typeface="Wingdings" pitchFamily="2" charset="2"/>
              <a:buChar char="l"/>
            </a:pPr>
            <a:r>
              <a:rPr lang="ja-JP" altLang="en-US" sz="2800" dirty="0" smtClean="0"/>
              <a:t>防災専門家による監修</a:t>
            </a:r>
          </a:p>
          <a:p>
            <a:pPr lvl="1" algn="l">
              <a:buFont typeface="Wingdings" pitchFamily="2" charset="2"/>
              <a:buChar char="l"/>
            </a:pPr>
            <a:r>
              <a:rPr lang="ja-JP" altLang="en-US" sz="2800" dirty="0" smtClean="0"/>
              <a:t>鈴木光（総務省消防庁防災図上訓練指導員、防災ファシリテーター）</a:t>
            </a:r>
            <a:endParaRPr lang="en-US" altLang="ja-JP" sz="2800" dirty="0" smtClean="0"/>
          </a:p>
          <a:p>
            <a:pPr lvl="2" algn="l">
              <a:buFont typeface="Wingdings" pitchFamily="2" charset="2"/>
              <a:buChar char="l"/>
            </a:pPr>
            <a:r>
              <a:rPr lang="en-US" altLang="ja-JP" sz="2800" dirty="0" smtClean="0"/>
              <a:t>T-</a:t>
            </a:r>
            <a:r>
              <a:rPr lang="ja-JP" altLang="en-US" sz="2800" dirty="0" smtClean="0"/>
              <a:t>メソッド（</a:t>
            </a:r>
            <a:r>
              <a:rPr lang="zh-TW" altLang="en-US" sz="2800" dirty="0" smtClean="0"/>
              <a:t>自治体危機管理研修所</a:t>
            </a:r>
            <a:r>
              <a:rPr lang="ja-JP" altLang="en-US" sz="2800" dirty="0" smtClean="0"/>
              <a:t>）の参照</a:t>
            </a:r>
            <a:endParaRPr lang="ja-JP" altLang="en-US" sz="2800" dirty="0"/>
          </a:p>
        </p:txBody>
      </p:sp>
      <p:sp>
        <p:nvSpPr>
          <p:cNvPr id="10" name="正方形/長方形 9"/>
          <p:cNvSpPr/>
          <p:nvPr/>
        </p:nvSpPr>
        <p:spPr>
          <a:xfrm>
            <a:off x="769713" y="5109049"/>
            <a:ext cx="771452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2400" dirty="0" smtClean="0"/>
              <a:t>リアルなシミュレーション体験による備えの不足への気づき</a:t>
            </a:r>
          </a:p>
          <a:p>
            <a:r>
              <a:rPr lang="ja-JP" altLang="en-US" sz="2400" dirty="0" smtClean="0"/>
              <a:t>＋</a:t>
            </a:r>
          </a:p>
          <a:p>
            <a:r>
              <a:rPr lang="ja-JP" altLang="en-US" sz="2400" dirty="0" smtClean="0"/>
              <a:t>気づきに基づく各図書館での備えの充実</a:t>
            </a:r>
            <a:endParaRPr lang="ja-JP" altLang="en-US" sz="2400" dirty="0"/>
          </a:p>
        </p:txBody>
      </p:sp>
    </p:spTree>
    <p:extLst>
      <p:ext uri="{BB962C8B-B14F-4D97-AF65-F5344CB8AC3E}">
        <p14:creationId xmlns:p14="http://schemas.microsoft.com/office/powerpoint/2010/main" val="15993874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3501753" y="1019918"/>
            <a:ext cx="5342211" cy="5282089"/>
          </a:xfrm>
          <a:prstGeom prst="rect">
            <a:avLst/>
          </a:prstGeom>
        </p:spPr>
      </p:pic>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■訓練の前提（地震）</a:t>
            </a:r>
            <a:endParaRPr kumimoji="1" lang="ja-JP" altLang="en-US" dirty="0"/>
          </a:p>
        </p:txBody>
      </p:sp>
      <p:sp>
        <p:nvSpPr>
          <p:cNvPr id="4" name="テキスト ボックス 3"/>
          <p:cNvSpPr txBox="1"/>
          <p:nvPr/>
        </p:nvSpPr>
        <p:spPr>
          <a:xfrm>
            <a:off x="203199" y="840047"/>
            <a:ext cx="3546152" cy="3139321"/>
          </a:xfrm>
          <a:prstGeom prst="rect">
            <a:avLst/>
          </a:prstGeom>
          <a:noFill/>
        </p:spPr>
        <p:txBody>
          <a:bodyPr wrap="square" rtlCol="0">
            <a:spAutoFit/>
          </a:bodyPr>
          <a:lstStyle/>
          <a:p>
            <a:pPr marL="285750" indent="-285750" algn="l">
              <a:buFont typeface="Wingdings" panose="05000000000000000000" pitchFamily="2" charset="2"/>
              <a:buChar char="l"/>
            </a:pPr>
            <a:r>
              <a:rPr lang="ja-JP" altLang="en-US" dirty="0" smtClean="0"/>
              <a:t>発生日時</a:t>
            </a:r>
            <a:endParaRPr lang="en-US" altLang="ja-JP" dirty="0" smtClean="0"/>
          </a:p>
          <a:p>
            <a:pPr algn="l"/>
            <a:r>
              <a:rPr lang="ja-JP" altLang="en-US" dirty="0"/>
              <a:t>　</a:t>
            </a:r>
            <a:r>
              <a:rPr lang="ja-JP" altLang="en-US" dirty="0" smtClean="0"/>
              <a:t>　</a:t>
            </a:r>
            <a:r>
              <a:rPr lang="en-US" altLang="ja-JP" dirty="0" smtClean="0"/>
              <a:t>2014</a:t>
            </a:r>
            <a:r>
              <a:rPr lang="ja-JP" altLang="en-US" dirty="0" smtClean="0"/>
              <a:t>年</a:t>
            </a:r>
            <a:r>
              <a:rPr lang="en-US" altLang="ja-JP" dirty="0" smtClean="0"/>
              <a:t>11</a:t>
            </a:r>
            <a:r>
              <a:rPr lang="ja-JP" altLang="en-US" dirty="0" smtClean="0"/>
              <a:t>月</a:t>
            </a:r>
            <a:r>
              <a:rPr lang="en-US" altLang="ja-JP" dirty="0" smtClean="0"/>
              <a:t>12</a:t>
            </a:r>
            <a:r>
              <a:rPr lang="ja-JP" altLang="en-US" dirty="0" smtClean="0"/>
              <a:t>日</a:t>
            </a:r>
            <a:r>
              <a:rPr lang="ja-JP" altLang="en-US" dirty="0"/>
              <a:t>（日）</a:t>
            </a:r>
            <a:r>
              <a:rPr lang="en-US" altLang="ja-JP" dirty="0" smtClean="0"/>
              <a:t>12</a:t>
            </a:r>
            <a:r>
              <a:rPr lang="ja-JP" altLang="en-US" dirty="0" smtClean="0"/>
              <a:t>：</a:t>
            </a:r>
            <a:r>
              <a:rPr lang="en-US" altLang="ja-JP" dirty="0" smtClean="0"/>
              <a:t>30</a:t>
            </a:r>
          </a:p>
          <a:p>
            <a:pPr marL="285750" indent="-285750" algn="l">
              <a:buFont typeface="Wingdings" panose="05000000000000000000" pitchFamily="2" charset="2"/>
              <a:buChar char="l"/>
            </a:pPr>
            <a:r>
              <a:rPr lang="ja-JP" altLang="en-US" dirty="0" smtClean="0"/>
              <a:t>発生場所</a:t>
            </a:r>
            <a:endParaRPr lang="en-US" altLang="ja-JP" dirty="0" smtClean="0"/>
          </a:p>
          <a:p>
            <a:pPr algn="l"/>
            <a:r>
              <a:rPr lang="ja-JP" altLang="en-US" dirty="0" smtClean="0"/>
              <a:t>　　</a:t>
            </a:r>
            <a:r>
              <a:rPr lang="ja-JP" altLang="en-US" dirty="0"/>
              <a:t>東北地区・宮城県・仙台市</a:t>
            </a:r>
            <a:r>
              <a:rPr lang="ja-JP" altLang="en-US" dirty="0" smtClean="0"/>
              <a:t>・</a:t>
            </a:r>
            <a:endParaRPr lang="en-US" altLang="ja-JP" dirty="0" smtClean="0"/>
          </a:p>
          <a:p>
            <a:pPr algn="l"/>
            <a:r>
              <a:rPr lang="en-US" altLang="ja-JP" dirty="0" smtClean="0"/>
              <a:t>　</a:t>
            </a:r>
            <a:r>
              <a:rPr lang="ja-JP" altLang="en-US" dirty="0" smtClean="0"/>
              <a:t>　青葉区</a:t>
            </a:r>
            <a:endParaRPr lang="en-US" altLang="ja-JP" dirty="0" smtClean="0"/>
          </a:p>
          <a:p>
            <a:pPr marL="285750" indent="-285750" algn="l">
              <a:buFont typeface="Wingdings" charset="2"/>
              <a:buChar char="l"/>
            </a:pPr>
            <a:r>
              <a:rPr lang="ja-JP" altLang="en-US" dirty="0" smtClean="0"/>
              <a:t>図書館</a:t>
            </a:r>
            <a:r>
              <a:rPr lang="ja-JP" altLang="en-US" dirty="0"/>
              <a:t>の</a:t>
            </a:r>
            <a:r>
              <a:rPr lang="ja-JP" altLang="en-US" dirty="0" smtClean="0"/>
              <a:t>所在地</a:t>
            </a:r>
            <a:endParaRPr lang="en-US" altLang="ja-JP" dirty="0" smtClean="0"/>
          </a:p>
          <a:p>
            <a:pPr algn="l"/>
            <a:r>
              <a:rPr lang="ja-JP" altLang="en-US" dirty="0"/>
              <a:t>　</a:t>
            </a:r>
            <a:r>
              <a:rPr lang="ja-JP" altLang="en-US" dirty="0" smtClean="0"/>
              <a:t>　仙台市</a:t>
            </a:r>
            <a:r>
              <a:rPr lang="ja-JP" altLang="en-US" dirty="0"/>
              <a:t>（今、いる場所です）</a:t>
            </a:r>
            <a:endParaRPr lang="en-US" altLang="ja-JP" dirty="0"/>
          </a:p>
          <a:p>
            <a:pPr marL="285750" indent="-285750" algn="l">
              <a:buFont typeface="Wingdings" panose="05000000000000000000" pitchFamily="2" charset="2"/>
              <a:buChar char="l"/>
            </a:pPr>
            <a:r>
              <a:rPr lang="ja-JP" altLang="en-US" dirty="0" smtClean="0"/>
              <a:t>発生内容</a:t>
            </a:r>
            <a:endParaRPr lang="en-US" altLang="ja-JP" dirty="0" smtClean="0"/>
          </a:p>
          <a:p>
            <a:pPr algn="l"/>
            <a:r>
              <a:rPr lang="ja-JP" altLang="ja-JP" dirty="0"/>
              <a:t>　</a:t>
            </a:r>
            <a:r>
              <a:rPr lang="ja-JP" altLang="en-US" dirty="0" smtClean="0"/>
              <a:t>　宮城県</a:t>
            </a:r>
            <a:r>
              <a:rPr lang="ja-JP" altLang="en-US" dirty="0"/>
              <a:t>沖地震（連動型</a:t>
            </a:r>
            <a:r>
              <a:rPr lang="ja-JP" altLang="en-US" dirty="0" smtClean="0"/>
              <a:t>）</a:t>
            </a:r>
            <a:endParaRPr lang="en-US" altLang="ja-JP" dirty="0" smtClean="0"/>
          </a:p>
          <a:p>
            <a:pPr algn="l"/>
            <a:r>
              <a:rPr lang="ja-JP" altLang="ja-JP" dirty="0"/>
              <a:t>　</a:t>
            </a:r>
            <a:r>
              <a:rPr lang="ja-JP" altLang="en-US" dirty="0" smtClean="0"/>
              <a:t>　マグニチュード</a:t>
            </a:r>
            <a:r>
              <a:rPr lang="en-US" altLang="ja-JP" dirty="0" smtClean="0"/>
              <a:t>7.9</a:t>
            </a:r>
            <a:r>
              <a:rPr lang="ja-JP" altLang="en-US" dirty="0" smtClean="0"/>
              <a:t>の地震</a:t>
            </a:r>
            <a:endParaRPr lang="en-US" altLang="ja-JP" dirty="0" smtClean="0"/>
          </a:p>
          <a:p>
            <a:pPr algn="l"/>
            <a:r>
              <a:rPr lang="ja-JP" altLang="ja-JP" dirty="0"/>
              <a:t>　</a:t>
            </a:r>
            <a:r>
              <a:rPr lang="ja-JP" altLang="en-US" dirty="0" smtClean="0"/>
              <a:t>　市内</a:t>
            </a:r>
            <a:r>
              <a:rPr lang="ja-JP" altLang="en-US" dirty="0"/>
              <a:t>で震度５強～７の揺れ</a:t>
            </a:r>
          </a:p>
        </p:txBody>
      </p:sp>
      <p:pic>
        <p:nvPicPr>
          <p:cNvPr id="8"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
        <p:nvSpPr>
          <p:cNvPr id="3" name="Text Box 2"/>
          <p:cNvSpPr txBox="1">
            <a:spLocks noChangeArrowheads="1"/>
          </p:cNvSpPr>
          <p:nvPr/>
        </p:nvSpPr>
        <p:spPr bwMode="auto">
          <a:xfrm>
            <a:off x="612783" y="4221840"/>
            <a:ext cx="2609389"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smtClean="0">
                <a:ln>
                  <a:noFill/>
                </a:ln>
                <a:effectLst/>
                <a:latin typeface="Arial" pitchFamily="34" charset="0"/>
                <a:ea typeface="ＭＳ Ｐゴシック" pitchFamily="50" charset="-128"/>
                <a:cs typeface="ＭＳ Ｐゴシック" pitchFamily="50" charset="-128"/>
              </a:rPr>
              <a:t>図書館</a:t>
            </a:r>
            <a:endParaRPr kumimoji="1" lang="ja-JP" altLang="ja-JP" sz="1800" b="1" i="0" u="none" strike="noStrike" cap="none" normalizeH="0" baseline="0" dirty="0" smtClean="0">
              <a:ln>
                <a:noFill/>
              </a:ln>
              <a:effectLst/>
              <a:latin typeface="Arial" pitchFamily="34" charset="0"/>
              <a:ea typeface="ＭＳ Ｐゴシック" pitchFamily="50" charset="-128"/>
              <a:cs typeface="ＭＳ Ｐゴシック" pitchFamily="50" charset="-128"/>
            </a:endParaRPr>
          </a:p>
        </p:txBody>
      </p:sp>
      <p:cxnSp>
        <p:nvCxnSpPr>
          <p:cNvPr id="6" name="直線矢印コネクタ 5"/>
          <p:cNvCxnSpPr/>
          <p:nvPr/>
        </p:nvCxnSpPr>
        <p:spPr>
          <a:xfrm flipV="1">
            <a:off x="2355250" y="3615500"/>
            <a:ext cx="2634437" cy="7873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2428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kumimoji="1" lang="ja-JP" altLang="en-US" dirty="0" smtClean="0"/>
              <a:t>（</a:t>
            </a:r>
            <a:r>
              <a:rPr lang="ja-JP" altLang="en-US" dirty="0" smtClean="0"/>
              <a:t>学校</a:t>
            </a:r>
            <a:r>
              <a:rPr kumimoji="1" lang="ja-JP" altLang="en-US" dirty="0" smtClean="0"/>
              <a:t>図書館</a:t>
            </a:r>
            <a:r>
              <a:rPr kumimoji="1" lang="ja-JP" altLang="en-US" dirty="0" smtClean="0"/>
              <a:t>）</a:t>
            </a:r>
            <a:endParaRPr kumimoji="1" lang="ja-JP" altLang="en-US" dirty="0"/>
          </a:p>
        </p:txBody>
      </p:sp>
      <p:sp>
        <p:nvSpPr>
          <p:cNvPr id="4" name="テキスト ボックス 3"/>
          <p:cNvSpPr txBox="1"/>
          <p:nvPr/>
        </p:nvSpPr>
        <p:spPr>
          <a:xfrm>
            <a:off x="438600" y="687923"/>
            <a:ext cx="8137795" cy="3477875"/>
          </a:xfrm>
          <a:prstGeom prst="rect">
            <a:avLst/>
          </a:prstGeom>
          <a:noFill/>
        </p:spPr>
        <p:txBody>
          <a:bodyPr wrap="square" rtlCol="0">
            <a:spAutoFit/>
          </a:bodyPr>
          <a:lstStyle/>
          <a:p>
            <a:pPr algn="l">
              <a:buFont typeface="Wingdings" pitchFamily="2" charset="2"/>
              <a:buChar char="l"/>
            </a:pPr>
            <a:r>
              <a:rPr lang="ja-JP" altLang="en-US" sz="2000" dirty="0" smtClean="0"/>
              <a:t>職</a:t>
            </a:r>
            <a:r>
              <a:rPr lang="ja-JP" altLang="en-US" sz="2000" dirty="0"/>
              <a:t>員数：</a:t>
            </a:r>
            <a:r>
              <a:rPr lang="en-US" altLang="ja-JP" sz="2000" dirty="0"/>
              <a:t>5</a:t>
            </a:r>
            <a:r>
              <a:rPr lang="ja-JP" altLang="en-US" sz="2000" dirty="0"/>
              <a:t>名</a:t>
            </a:r>
          </a:p>
          <a:p>
            <a:pPr algn="l"/>
            <a:r>
              <a:rPr lang="ja-JP" altLang="en-US" sz="2000" dirty="0" smtClean="0"/>
              <a:t>　統括</a:t>
            </a:r>
            <a:r>
              <a:rPr lang="en-US" altLang="ja-JP" sz="2000" dirty="0"/>
              <a:t>or</a:t>
            </a:r>
            <a:r>
              <a:rPr lang="ja-JP" altLang="en-US" sz="2000" dirty="0"/>
              <a:t>リーダー</a:t>
            </a:r>
            <a:r>
              <a:rPr lang="en-US" altLang="ja-JP" sz="2000" dirty="0"/>
              <a:t>1</a:t>
            </a:r>
            <a:r>
              <a:rPr lang="ja-JP" altLang="en-US" sz="2000" dirty="0" smtClean="0"/>
              <a:t>名、常勤</a:t>
            </a:r>
            <a:r>
              <a:rPr lang="en-US" altLang="ja-JP" sz="2000" dirty="0"/>
              <a:t>2</a:t>
            </a:r>
            <a:r>
              <a:rPr lang="ja-JP" altLang="en-US" sz="2000" dirty="0" smtClean="0"/>
              <a:t>名、パート</a:t>
            </a:r>
            <a:r>
              <a:rPr lang="en-US" altLang="ja-JP" sz="2000" dirty="0" smtClean="0"/>
              <a:t>2</a:t>
            </a:r>
            <a:r>
              <a:rPr lang="ja-JP" altLang="en-US" sz="2000" dirty="0"/>
              <a:t>名</a:t>
            </a:r>
            <a:r>
              <a:rPr lang="ja-JP" altLang="en-US" sz="2000" dirty="0" smtClean="0"/>
              <a:t>／</a:t>
            </a:r>
            <a:endParaRPr lang="en-US" altLang="ja-JP" sz="2000" dirty="0" smtClean="0"/>
          </a:p>
          <a:p>
            <a:pPr algn="l"/>
            <a:r>
              <a:rPr lang="ja-JP" altLang="ja-JP" sz="2000" dirty="0"/>
              <a:t>　</a:t>
            </a:r>
            <a:r>
              <a:rPr lang="ja-JP" altLang="en-US" sz="2000" dirty="0" smtClean="0"/>
              <a:t>館長不在、</a:t>
            </a:r>
            <a:r>
              <a:rPr lang="ja-JP" altLang="en-US" sz="2000" dirty="0"/>
              <a:t>司書</a:t>
            </a:r>
            <a:r>
              <a:rPr lang="ja-JP" altLang="en-US" sz="2000" dirty="0" smtClean="0"/>
              <a:t>（</a:t>
            </a:r>
            <a:r>
              <a:rPr lang="en-US" altLang="ja-JP" sz="2000" dirty="0"/>
              <a:t>4</a:t>
            </a:r>
            <a:r>
              <a:rPr lang="ja-JP" altLang="en-US" sz="2000" dirty="0" smtClean="0"/>
              <a:t>）</a:t>
            </a:r>
            <a:r>
              <a:rPr lang="ja-JP" altLang="en-US" sz="2000" dirty="0"/>
              <a:t>、カウンター担当</a:t>
            </a:r>
            <a:r>
              <a:rPr lang="ja-JP" altLang="en-US" sz="2000" dirty="0" smtClean="0"/>
              <a:t>（</a:t>
            </a:r>
            <a:r>
              <a:rPr lang="en-US" altLang="ja-JP" sz="2000" dirty="0"/>
              <a:t>1</a:t>
            </a:r>
            <a:r>
              <a:rPr lang="ja-JP" altLang="en-US" sz="2000" dirty="0" smtClean="0"/>
              <a:t>名</a:t>
            </a:r>
            <a:r>
              <a:rPr lang="ja-JP" altLang="en-US" sz="2000" dirty="0"/>
              <a:t>）</a:t>
            </a:r>
          </a:p>
          <a:p>
            <a:pPr algn="l">
              <a:buFont typeface="Wingdings" pitchFamily="2" charset="2"/>
              <a:buChar char="l"/>
            </a:pPr>
            <a:r>
              <a:rPr lang="ja-JP" altLang="en-US" sz="2000" dirty="0" smtClean="0"/>
              <a:t>利用者数：</a:t>
            </a:r>
            <a:r>
              <a:rPr lang="en-US" altLang="ja-JP" sz="2000" dirty="0" smtClean="0"/>
              <a:t>30</a:t>
            </a:r>
            <a:r>
              <a:rPr lang="ja-JP" altLang="en-US" sz="2000" dirty="0" smtClean="0"/>
              <a:t>名</a:t>
            </a:r>
            <a:endParaRPr lang="en-US" altLang="ja-JP" sz="2000" dirty="0" smtClean="0"/>
          </a:p>
          <a:p>
            <a:pPr algn="l">
              <a:buFont typeface="Wingdings" pitchFamily="2" charset="2"/>
              <a:buChar char="l"/>
            </a:pPr>
            <a:r>
              <a:rPr lang="ja-JP" altLang="en-US" sz="2000" dirty="0" smtClean="0"/>
              <a:t>図書館</a:t>
            </a:r>
            <a:r>
              <a:rPr lang="ja-JP" altLang="en-US" sz="2000" dirty="0"/>
              <a:t>施設概要</a:t>
            </a:r>
          </a:p>
          <a:p>
            <a:pPr algn="l"/>
            <a:r>
              <a:rPr lang="ja-JP" altLang="en-US" sz="2000" dirty="0" smtClean="0"/>
              <a:t>　　建築</a:t>
            </a:r>
            <a:r>
              <a:rPr lang="ja-JP" altLang="en-US" sz="2000" dirty="0"/>
              <a:t>　平成元年２月</a:t>
            </a:r>
          </a:p>
          <a:p>
            <a:pPr algn="l"/>
            <a:r>
              <a:rPr lang="ja-JP" altLang="en-US" sz="2000" dirty="0" smtClean="0"/>
              <a:t>　　建物</a:t>
            </a:r>
            <a:r>
              <a:rPr lang="ja-JP" altLang="en-US" sz="2000" dirty="0"/>
              <a:t>面積　</a:t>
            </a:r>
            <a:r>
              <a:rPr lang="en-US" altLang="ja-JP" sz="2000" dirty="0" smtClean="0"/>
              <a:t>250m2</a:t>
            </a:r>
            <a:r>
              <a:rPr lang="ja-JP" altLang="en-US" sz="2000" dirty="0"/>
              <a:t>　鉄筋</a:t>
            </a:r>
            <a:r>
              <a:rPr lang="ja-JP" altLang="en-US" sz="2000" dirty="0" smtClean="0"/>
              <a:t>コンクリート</a:t>
            </a:r>
            <a:r>
              <a:rPr lang="en-US" altLang="ja-JP" sz="2000" dirty="0" smtClean="0"/>
              <a:t>4</a:t>
            </a:r>
            <a:r>
              <a:rPr lang="ja-JP" altLang="en-US" sz="2000" dirty="0" smtClean="0"/>
              <a:t>階建の</a:t>
            </a:r>
            <a:r>
              <a:rPr lang="en-US" altLang="ja-JP" sz="2000" dirty="0" smtClean="0"/>
              <a:t>3</a:t>
            </a:r>
            <a:r>
              <a:rPr lang="ja-JP" altLang="en-US" sz="2000" dirty="0" smtClean="0"/>
              <a:t>階フロア</a:t>
            </a:r>
            <a:endParaRPr lang="en-US" altLang="ja-JP" sz="2000" dirty="0" smtClean="0"/>
          </a:p>
          <a:p>
            <a:pPr algn="l"/>
            <a:r>
              <a:rPr lang="ja-JP" altLang="en-US" sz="2000" dirty="0" smtClean="0"/>
              <a:t>　　平面図</a:t>
            </a:r>
            <a:r>
              <a:rPr lang="ja-JP" altLang="en-US" sz="2000" dirty="0"/>
              <a:t>（別添参照）</a:t>
            </a:r>
          </a:p>
          <a:p>
            <a:pPr algn="l">
              <a:buFont typeface="Wingdings" pitchFamily="2" charset="2"/>
              <a:buChar char="l"/>
            </a:pPr>
            <a:r>
              <a:rPr lang="ja-JP" altLang="en-US" sz="2000" dirty="0"/>
              <a:t>図書館蔵書規模　</a:t>
            </a:r>
            <a:r>
              <a:rPr lang="ja-JP" altLang="en-US" sz="2000" dirty="0" smtClean="0"/>
              <a:t>開架</a:t>
            </a:r>
            <a:r>
              <a:rPr lang="en-US" altLang="ja-JP" sz="2000" dirty="0"/>
              <a:t>3</a:t>
            </a:r>
            <a:r>
              <a:rPr lang="ja-JP" altLang="en-US" sz="2000" dirty="0" smtClean="0"/>
              <a:t>万点</a:t>
            </a:r>
            <a:r>
              <a:rPr lang="ja-JP" altLang="en-US" sz="2000" dirty="0"/>
              <a:t>、</a:t>
            </a:r>
            <a:r>
              <a:rPr lang="ja-JP" altLang="en-US" sz="2000" dirty="0" smtClean="0"/>
              <a:t>閉架</a:t>
            </a:r>
            <a:r>
              <a:rPr lang="en-US" altLang="ja-JP" sz="2000" dirty="0" smtClean="0"/>
              <a:t>5</a:t>
            </a:r>
            <a:r>
              <a:rPr lang="ja-JP" altLang="en-US" sz="2000" dirty="0" smtClean="0"/>
              <a:t>千点</a:t>
            </a:r>
            <a:endParaRPr lang="ja-JP" altLang="en-US" sz="2000" dirty="0"/>
          </a:p>
          <a:p>
            <a:pPr algn="l">
              <a:buFont typeface="Wingdings" pitchFamily="2" charset="2"/>
              <a:buChar char="l"/>
            </a:pPr>
            <a:r>
              <a:rPr lang="ja-JP" altLang="en-US" sz="2000" dirty="0" smtClean="0"/>
              <a:t>図書館</a:t>
            </a:r>
            <a:r>
              <a:rPr lang="ja-JP" altLang="en-US" sz="2000" dirty="0"/>
              <a:t>常備品：ヘルメット（</a:t>
            </a:r>
            <a:r>
              <a:rPr lang="en-US" altLang="ja-JP" sz="2000" dirty="0"/>
              <a:t>5</a:t>
            </a:r>
            <a:r>
              <a:rPr lang="ja-JP" altLang="en-US" sz="2000" dirty="0"/>
              <a:t>）、懐中電灯（</a:t>
            </a:r>
            <a:r>
              <a:rPr lang="en-US" altLang="ja-JP" sz="2000" dirty="0"/>
              <a:t>2</a:t>
            </a:r>
            <a:r>
              <a:rPr lang="ja-JP" altLang="en-US" sz="2000" dirty="0"/>
              <a:t>）、救急箱（</a:t>
            </a:r>
            <a:r>
              <a:rPr lang="en-US" altLang="ja-JP" sz="2000" dirty="0"/>
              <a:t>1</a:t>
            </a:r>
            <a:r>
              <a:rPr lang="ja-JP" altLang="en-US" sz="2000" dirty="0"/>
              <a:t>）、軍手（</a:t>
            </a:r>
            <a:r>
              <a:rPr lang="en-US" altLang="ja-JP" sz="2000" dirty="0"/>
              <a:t>5</a:t>
            </a:r>
            <a:r>
              <a:rPr lang="ja-JP" altLang="en-US" sz="2000" dirty="0"/>
              <a:t>）</a:t>
            </a:r>
            <a:endParaRPr lang="en-US" altLang="ja-JP" sz="2000" dirty="0" smtClean="0"/>
          </a:p>
          <a:p>
            <a:pPr algn="l"/>
            <a:r>
              <a:rPr lang="ja-JP" altLang="en-US" sz="2000" dirty="0"/>
              <a:t>　</a:t>
            </a:r>
            <a:r>
              <a:rPr lang="en-US" altLang="ja-JP" sz="2000" dirty="0" smtClean="0"/>
              <a:t>※</a:t>
            </a:r>
            <a:r>
              <a:rPr lang="ja-JP" altLang="en-US" sz="2000" dirty="0"/>
              <a:t>事務室に常備</a:t>
            </a:r>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8" name="図 7"/>
          <p:cNvPicPr/>
          <p:nvPr/>
        </p:nvPicPr>
        <p:blipFill>
          <a:blip r:embed="rId5">
            <a:extLst>
              <a:ext uri="{28A0092B-C50C-407E-A947-70E740481C1C}">
                <a14:useLocalDpi xmlns:a14="http://schemas.microsoft.com/office/drawing/2010/main" val="0"/>
              </a:ext>
            </a:extLst>
          </a:blip>
          <a:stretch>
            <a:fillRect/>
          </a:stretch>
        </p:blipFill>
        <p:spPr>
          <a:xfrm>
            <a:off x="3222171" y="4161005"/>
            <a:ext cx="3350033" cy="2512329"/>
          </a:xfrm>
          <a:prstGeom prst="rect">
            <a:avLst/>
          </a:prstGeom>
        </p:spPr>
      </p:pic>
    </p:spTree>
    <p:extLst>
      <p:ext uri="{BB962C8B-B14F-4D97-AF65-F5344CB8AC3E}">
        <p14:creationId xmlns:p14="http://schemas.microsoft.com/office/powerpoint/2010/main" val="17564272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lang="en-US" altLang="en-US" dirty="0" smtClean="0"/>
              <a:t>学校</a:t>
            </a:r>
            <a:r>
              <a:rPr kumimoji="1" lang="ja-JP" altLang="en-US" dirty="0" smtClean="0"/>
              <a:t>図書館）</a:t>
            </a:r>
            <a:endParaRPr kumimoji="1" lang="ja-JP" altLang="en-US" dirty="0"/>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4" name="図 3"/>
          <p:cNvPicPr>
            <a:picLocks noChangeAspect="1"/>
          </p:cNvPicPr>
          <p:nvPr/>
        </p:nvPicPr>
        <p:blipFill>
          <a:blip r:embed="rId5"/>
          <a:stretch>
            <a:fillRect/>
          </a:stretch>
        </p:blipFill>
        <p:spPr>
          <a:xfrm rot="16200000">
            <a:off x="1906907" y="-235664"/>
            <a:ext cx="5481358" cy="7895931"/>
          </a:xfrm>
          <a:prstGeom prst="rect">
            <a:avLst/>
          </a:prstGeom>
        </p:spPr>
      </p:pic>
    </p:spTree>
    <p:extLst>
      <p:ext uri="{BB962C8B-B14F-4D97-AF65-F5344CB8AC3E}">
        <p14:creationId xmlns:p14="http://schemas.microsoft.com/office/powerpoint/2010/main" val="15380879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1823607013"/>
              </p:ext>
            </p:extLst>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7" name="Text Box 4"/>
          <p:cNvSpPr txBox="1">
            <a:spLocks noChangeArrowheads="1"/>
          </p:cNvSpPr>
          <p:nvPr/>
        </p:nvSpPr>
        <p:spPr bwMode="auto">
          <a:xfrm>
            <a:off x="3924300" y="6300788"/>
            <a:ext cx="4895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r" eaLnBrk="1" hangingPunct="1">
              <a:spcBef>
                <a:spcPct val="50000"/>
              </a:spcBef>
            </a:pPr>
            <a:r>
              <a:rPr lang="ja-JP" altLang="en-US" dirty="0">
                <a:latin typeface="ＭＳ ゴシック" pitchFamily="49" charset="-128"/>
                <a:ea typeface="ＭＳ ゴシック" pitchFamily="49" charset="-128"/>
              </a:rPr>
              <a:t>出典：気象庁ＨＰ</a:t>
            </a:r>
          </a:p>
        </p:txBody>
      </p:sp>
      <p:sp>
        <p:nvSpPr>
          <p:cNvPr id="3" name="正方形/長方形 2"/>
          <p:cNvSpPr/>
          <p:nvPr/>
        </p:nvSpPr>
        <p:spPr>
          <a:xfrm>
            <a:off x="0" y="4513942"/>
            <a:ext cx="8955314" cy="11756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40405785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1026" name="Picture 2"/>
          <p:cNvPicPr>
            <a:picLocks noChangeAspect="1" noChangeArrowheads="1"/>
          </p:cNvPicPr>
          <p:nvPr/>
        </p:nvPicPr>
        <p:blipFill>
          <a:blip r:embed="rId3" cstate="print"/>
          <a:srcRect/>
          <a:stretch>
            <a:fillRect/>
          </a:stretch>
        </p:blipFill>
        <p:spPr bwMode="auto">
          <a:xfrm>
            <a:off x="1562582" y="907954"/>
            <a:ext cx="5323330" cy="543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4198" y="6173126"/>
            <a:ext cx="563108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altLang="ja-JP" dirty="0" smtClean="0">
                <a:hlinkClick r:id="rId4"/>
              </a:rPr>
              <a:t>http://www.youtube.com/watch?v=Nx7_7X-zBiI</a:t>
            </a:r>
            <a:endParaRPr lang="en-US" altLang="ja-JP"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3074" name="Picture 2" descr="http://www.tulips.tsukuba.ac.jp/shinsai/image/taigei1f03.jpg"/>
          <p:cNvPicPr>
            <a:picLocks noChangeAspect="1" noChangeArrowheads="1"/>
          </p:cNvPicPr>
          <p:nvPr/>
        </p:nvPicPr>
        <p:blipFill>
          <a:blip r:embed="rId3" cstate="print"/>
          <a:srcRect/>
          <a:stretch>
            <a:fillRect/>
          </a:stretch>
        </p:blipFill>
        <p:spPr bwMode="auto">
          <a:xfrm>
            <a:off x="699578" y="783703"/>
            <a:ext cx="7680894" cy="5721270"/>
          </a:xfrm>
          <a:prstGeom prst="rect">
            <a:avLst/>
          </a:prstGeom>
          <a:noFill/>
        </p:spPr>
      </p:pic>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4"/>
              </a:rPr>
              <a:t>筑波大学附属図書館 </a:t>
            </a:r>
            <a:r>
              <a:rPr lang="en-US" altLang="ja-JP" sz="900" dirty="0" smtClean="0">
                <a:hlinkClick r:id="rId4"/>
              </a:rPr>
              <a:t>Some rights reserved</a:t>
            </a:r>
          </a:p>
          <a:p>
            <a:r>
              <a:rPr lang="en-US" altLang="ja-JP" sz="900" dirty="0" smtClean="0">
                <a:hlinkClick r:id="rId4"/>
              </a:rPr>
              <a:t>http://www.flickr.com/photos/univtsukuba_lib/5615895974/in/photostream</a:t>
            </a:r>
            <a:endParaRPr lang="en-US" altLang="ja-JP" sz="900"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15810</TotalTime>
  <Words>1745</Words>
  <Application>Microsoft Macintosh PowerPoint</Application>
  <PresentationFormat>画面に合わせる (4:3)</PresentationFormat>
  <Paragraphs>258</Paragraphs>
  <Slides>27</Slides>
  <Notes>22</Notes>
  <HiddenSlides>0</HiddenSlides>
  <MMClips>1</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エッセンシャル</vt:lpstr>
      <vt:lpstr>大震災発生時を想定した 図書館シミュレーションプログラム （仙台市内の私立中高図書館業務委託版）  2014年11月12日 </vt:lpstr>
      <vt:lpstr>■研修の流れ</vt:lpstr>
      <vt:lpstr>■本プログラムの特徴と目的</vt:lpstr>
      <vt:lpstr>■訓練の前提（地震）</vt:lpstr>
      <vt:lpstr>■訓練の前提（学校図書館）</vt:lpstr>
      <vt:lpstr>■訓練の前提（学校図書館）</vt:lpstr>
      <vt:lpstr>■地震イメージの共有</vt:lpstr>
      <vt:lpstr>■地震イメージの共有</vt:lpstr>
      <vt:lpstr>■地震イメージの共有</vt:lpstr>
      <vt:lpstr>■地震イメージの共有</vt:lpstr>
      <vt:lpstr>■訓練のルール（方法）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庄子 隆弘</cp:lastModifiedBy>
  <cp:revision>686</cp:revision>
  <cp:lastPrinted>2012-09-20T09:56:00Z</cp:lastPrinted>
  <dcterms:created xsi:type="dcterms:W3CDTF">1995-06-02T22:16:36Z</dcterms:created>
  <dcterms:modified xsi:type="dcterms:W3CDTF">2014-10-01T08:22:34Z</dcterms:modified>
</cp:coreProperties>
</file>